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1" r:id="rId4"/>
    <p:sldId id="263"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F18540-C6B9-8A94-22A4-9AE1AEA877B7}" name="Grogan, Martha, M.D." initials="GMM" userId="S::Grogan.Martha@mayo.edu::2bd70f79-0d9b-4c0a-b541-cdc8edf0047c" providerId="AD"/>
  <p188:author id="{EEEDA290-3C02-06D3-9B9B-D2BBFA319FF9}" name="Rosenthal, Julie L., M.D." initials="RJLM" userId="S::rosenthal.julie@mayo.edu::82192e63-3b39-4344-9bce-8f83723aee8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67" autoAdjust="0"/>
    <p:restoredTop sz="94660"/>
  </p:normalViewPr>
  <p:slideViewPr>
    <p:cSldViewPr snapToGrid="0">
      <p:cViewPr varScale="1">
        <p:scale>
          <a:sx n="131" d="100"/>
          <a:sy n="131" d="100"/>
        </p:scale>
        <p:origin x="7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E98D8-A622-6CD1-4E7D-2271FC6BD0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1B5F01-EFC9-918C-9AF1-D6C9B7F5DF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226059-AAA6-0838-8CF9-CD3E1762A9C6}"/>
              </a:ext>
            </a:extLst>
          </p:cNvPr>
          <p:cNvSpPr>
            <a:spLocks noGrp="1"/>
          </p:cNvSpPr>
          <p:nvPr>
            <p:ph type="dt" sz="half" idx="10"/>
          </p:nvPr>
        </p:nvSpPr>
        <p:spPr/>
        <p:txBody>
          <a:bodyPr/>
          <a:lstStyle/>
          <a:p>
            <a:fld id="{2835CD61-D24E-40F6-A6FB-7A4F0CC6FB2F}" type="datetimeFigureOut">
              <a:rPr lang="en-US" smtClean="0"/>
              <a:t>12/27/23</a:t>
            </a:fld>
            <a:endParaRPr lang="en-US"/>
          </a:p>
        </p:txBody>
      </p:sp>
      <p:sp>
        <p:nvSpPr>
          <p:cNvPr id="5" name="Footer Placeholder 4">
            <a:extLst>
              <a:ext uri="{FF2B5EF4-FFF2-40B4-BE49-F238E27FC236}">
                <a16:creationId xmlns:a16="http://schemas.microsoft.com/office/drawing/2014/main" id="{5FBD0C5C-7B68-E999-CE34-26E6419A8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4FB33-77D9-75FC-D628-0C42720AB956}"/>
              </a:ext>
            </a:extLst>
          </p:cNvPr>
          <p:cNvSpPr>
            <a:spLocks noGrp="1"/>
          </p:cNvSpPr>
          <p:nvPr>
            <p:ph type="sldNum" sz="quarter" idx="12"/>
          </p:nvPr>
        </p:nvSpPr>
        <p:spPr/>
        <p:txBody>
          <a:bodyPr/>
          <a:lstStyle/>
          <a:p>
            <a:fld id="{B6373B39-8F37-4870-A210-F6717C0284E1}" type="slidenum">
              <a:rPr lang="en-US" smtClean="0"/>
              <a:t>‹#›</a:t>
            </a:fld>
            <a:endParaRPr lang="en-US"/>
          </a:p>
        </p:txBody>
      </p:sp>
    </p:spTree>
    <p:extLst>
      <p:ext uri="{BB962C8B-B14F-4D97-AF65-F5344CB8AC3E}">
        <p14:creationId xmlns:p14="http://schemas.microsoft.com/office/powerpoint/2010/main" val="788663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6525-BEC5-BB2C-6291-1D859336C3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94E7B3-E1B5-3174-148F-26D22151CC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2888C6-F0BC-753C-5191-75556C81B8D2}"/>
              </a:ext>
            </a:extLst>
          </p:cNvPr>
          <p:cNvSpPr>
            <a:spLocks noGrp="1"/>
          </p:cNvSpPr>
          <p:nvPr>
            <p:ph type="dt" sz="half" idx="10"/>
          </p:nvPr>
        </p:nvSpPr>
        <p:spPr/>
        <p:txBody>
          <a:bodyPr/>
          <a:lstStyle/>
          <a:p>
            <a:fld id="{2835CD61-D24E-40F6-A6FB-7A4F0CC6FB2F}" type="datetimeFigureOut">
              <a:rPr lang="en-US" smtClean="0"/>
              <a:t>12/27/23</a:t>
            </a:fld>
            <a:endParaRPr lang="en-US"/>
          </a:p>
        </p:txBody>
      </p:sp>
      <p:sp>
        <p:nvSpPr>
          <p:cNvPr id="5" name="Footer Placeholder 4">
            <a:extLst>
              <a:ext uri="{FF2B5EF4-FFF2-40B4-BE49-F238E27FC236}">
                <a16:creationId xmlns:a16="http://schemas.microsoft.com/office/drawing/2014/main" id="{1EAB0F36-26D8-9CF3-C701-994F71041D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E837C6-A597-1C4D-EDD7-BA80E1751F0E}"/>
              </a:ext>
            </a:extLst>
          </p:cNvPr>
          <p:cNvSpPr>
            <a:spLocks noGrp="1"/>
          </p:cNvSpPr>
          <p:nvPr>
            <p:ph type="sldNum" sz="quarter" idx="12"/>
          </p:nvPr>
        </p:nvSpPr>
        <p:spPr/>
        <p:txBody>
          <a:bodyPr/>
          <a:lstStyle/>
          <a:p>
            <a:fld id="{B6373B39-8F37-4870-A210-F6717C0284E1}" type="slidenum">
              <a:rPr lang="en-US" smtClean="0"/>
              <a:t>‹#›</a:t>
            </a:fld>
            <a:endParaRPr lang="en-US"/>
          </a:p>
        </p:txBody>
      </p:sp>
    </p:spTree>
    <p:extLst>
      <p:ext uri="{BB962C8B-B14F-4D97-AF65-F5344CB8AC3E}">
        <p14:creationId xmlns:p14="http://schemas.microsoft.com/office/powerpoint/2010/main" val="396947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BBE024-08C4-B509-5931-9CF74354B1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447C82-BF3D-5CF3-78B2-EC42BFA5CD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14B8AD-2FCF-4058-B454-F517673D56CF}"/>
              </a:ext>
            </a:extLst>
          </p:cNvPr>
          <p:cNvSpPr>
            <a:spLocks noGrp="1"/>
          </p:cNvSpPr>
          <p:nvPr>
            <p:ph type="dt" sz="half" idx="10"/>
          </p:nvPr>
        </p:nvSpPr>
        <p:spPr/>
        <p:txBody>
          <a:bodyPr/>
          <a:lstStyle/>
          <a:p>
            <a:fld id="{2835CD61-D24E-40F6-A6FB-7A4F0CC6FB2F}" type="datetimeFigureOut">
              <a:rPr lang="en-US" smtClean="0"/>
              <a:t>12/27/23</a:t>
            </a:fld>
            <a:endParaRPr lang="en-US"/>
          </a:p>
        </p:txBody>
      </p:sp>
      <p:sp>
        <p:nvSpPr>
          <p:cNvPr id="5" name="Footer Placeholder 4">
            <a:extLst>
              <a:ext uri="{FF2B5EF4-FFF2-40B4-BE49-F238E27FC236}">
                <a16:creationId xmlns:a16="http://schemas.microsoft.com/office/drawing/2014/main" id="{D94837E6-7D24-37A9-6FC9-9B2678C986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E241A6-5508-FFD5-4733-15290E55032D}"/>
              </a:ext>
            </a:extLst>
          </p:cNvPr>
          <p:cNvSpPr>
            <a:spLocks noGrp="1"/>
          </p:cNvSpPr>
          <p:nvPr>
            <p:ph type="sldNum" sz="quarter" idx="12"/>
          </p:nvPr>
        </p:nvSpPr>
        <p:spPr/>
        <p:txBody>
          <a:bodyPr/>
          <a:lstStyle/>
          <a:p>
            <a:fld id="{B6373B39-8F37-4870-A210-F6717C0284E1}" type="slidenum">
              <a:rPr lang="en-US" smtClean="0"/>
              <a:t>‹#›</a:t>
            </a:fld>
            <a:endParaRPr lang="en-US"/>
          </a:p>
        </p:txBody>
      </p:sp>
    </p:spTree>
    <p:extLst>
      <p:ext uri="{BB962C8B-B14F-4D97-AF65-F5344CB8AC3E}">
        <p14:creationId xmlns:p14="http://schemas.microsoft.com/office/powerpoint/2010/main" val="84858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140F3-D34B-C735-73BB-E18FCEC0F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B43CDF-BBAC-ECB6-B182-D855722812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C5D57B-5545-D9A2-50FD-DD3C0C15B17F}"/>
              </a:ext>
            </a:extLst>
          </p:cNvPr>
          <p:cNvSpPr>
            <a:spLocks noGrp="1"/>
          </p:cNvSpPr>
          <p:nvPr>
            <p:ph type="dt" sz="half" idx="10"/>
          </p:nvPr>
        </p:nvSpPr>
        <p:spPr/>
        <p:txBody>
          <a:bodyPr/>
          <a:lstStyle/>
          <a:p>
            <a:fld id="{2835CD61-D24E-40F6-A6FB-7A4F0CC6FB2F}" type="datetimeFigureOut">
              <a:rPr lang="en-US" smtClean="0"/>
              <a:t>12/27/23</a:t>
            </a:fld>
            <a:endParaRPr lang="en-US"/>
          </a:p>
        </p:txBody>
      </p:sp>
      <p:sp>
        <p:nvSpPr>
          <p:cNvPr id="5" name="Footer Placeholder 4">
            <a:extLst>
              <a:ext uri="{FF2B5EF4-FFF2-40B4-BE49-F238E27FC236}">
                <a16:creationId xmlns:a16="http://schemas.microsoft.com/office/drawing/2014/main" id="{4A959BAD-C50C-A012-CDD6-4FF162817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5D3159-E33D-9B27-6ACA-6EF789583A5A}"/>
              </a:ext>
            </a:extLst>
          </p:cNvPr>
          <p:cNvSpPr>
            <a:spLocks noGrp="1"/>
          </p:cNvSpPr>
          <p:nvPr>
            <p:ph type="sldNum" sz="quarter" idx="12"/>
          </p:nvPr>
        </p:nvSpPr>
        <p:spPr/>
        <p:txBody>
          <a:bodyPr/>
          <a:lstStyle/>
          <a:p>
            <a:fld id="{B6373B39-8F37-4870-A210-F6717C0284E1}" type="slidenum">
              <a:rPr lang="en-US" smtClean="0"/>
              <a:t>‹#›</a:t>
            </a:fld>
            <a:endParaRPr lang="en-US"/>
          </a:p>
        </p:txBody>
      </p:sp>
    </p:spTree>
    <p:extLst>
      <p:ext uri="{BB962C8B-B14F-4D97-AF65-F5344CB8AC3E}">
        <p14:creationId xmlns:p14="http://schemas.microsoft.com/office/powerpoint/2010/main" val="222667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ABC38-E0BD-4700-CC84-D939356B91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D7AD02-A8E5-8F6C-405A-289616650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B6D095-0017-70A3-615F-88DB4C18E97E}"/>
              </a:ext>
            </a:extLst>
          </p:cNvPr>
          <p:cNvSpPr>
            <a:spLocks noGrp="1"/>
          </p:cNvSpPr>
          <p:nvPr>
            <p:ph type="dt" sz="half" idx="10"/>
          </p:nvPr>
        </p:nvSpPr>
        <p:spPr/>
        <p:txBody>
          <a:bodyPr/>
          <a:lstStyle/>
          <a:p>
            <a:fld id="{2835CD61-D24E-40F6-A6FB-7A4F0CC6FB2F}" type="datetimeFigureOut">
              <a:rPr lang="en-US" smtClean="0"/>
              <a:t>12/27/23</a:t>
            </a:fld>
            <a:endParaRPr lang="en-US"/>
          </a:p>
        </p:txBody>
      </p:sp>
      <p:sp>
        <p:nvSpPr>
          <p:cNvPr id="5" name="Footer Placeholder 4">
            <a:extLst>
              <a:ext uri="{FF2B5EF4-FFF2-40B4-BE49-F238E27FC236}">
                <a16:creationId xmlns:a16="http://schemas.microsoft.com/office/drawing/2014/main" id="{69A33DDE-CBDD-4EC3-E08A-7E77CA29B7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7D76-A22A-3B44-415C-6D6C9887A615}"/>
              </a:ext>
            </a:extLst>
          </p:cNvPr>
          <p:cNvSpPr>
            <a:spLocks noGrp="1"/>
          </p:cNvSpPr>
          <p:nvPr>
            <p:ph type="sldNum" sz="quarter" idx="12"/>
          </p:nvPr>
        </p:nvSpPr>
        <p:spPr/>
        <p:txBody>
          <a:bodyPr/>
          <a:lstStyle/>
          <a:p>
            <a:fld id="{B6373B39-8F37-4870-A210-F6717C0284E1}" type="slidenum">
              <a:rPr lang="en-US" smtClean="0"/>
              <a:t>‹#›</a:t>
            </a:fld>
            <a:endParaRPr lang="en-US"/>
          </a:p>
        </p:txBody>
      </p:sp>
    </p:spTree>
    <p:extLst>
      <p:ext uri="{BB962C8B-B14F-4D97-AF65-F5344CB8AC3E}">
        <p14:creationId xmlns:p14="http://schemas.microsoft.com/office/powerpoint/2010/main" val="301225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377D-63FC-92E8-5112-0F74D0B03C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66E1A4-9641-840E-43C0-4696670AE8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84D220-49DF-A016-47F7-CAB544CBBA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9C11FB-D55F-62A0-A034-22B3100589E2}"/>
              </a:ext>
            </a:extLst>
          </p:cNvPr>
          <p:cNvSpPr>
            <a:spLocks noGrp="1"/>
          </p:cNvSpPr>
          <p:nvPr>
            <p:ph type="dt" sz="half" idx="10"/>
          </p:nvPr>
        </p:nvSpPr>
        <p:spPr/>
        <p:txBody>
          <a:bodyPr/>
          <a:lstStyle/>
          <a:p>
            <a:fld id="{2835CD61-D24E-40F6-A6FB-7A4F0CC6FB2F}" type="datetimeFigureOut">
              <a:rPr lang="en-US" smtClean="0"/>
              <a:t>12/27/23</a:t>
            </a:fld>
            <a:endParaRPr lang="en-US"/>
          </a:p>
        </p:txBody>
      </p:sp>
      <p:sp>
        <p:nvSpPr>
          <p:cNvPr id="6" name="Footer Placeholder 5">
            <a:extLst>
              <a:ext uri="{FF2B5EF4-FFF2-40B4-BE49-F238E27FC236}">
                <a16:creationId xmlns:a16="http://schemas.microsoft.com/office/drawing/2014/main" id="{73895E01-3E94-6B6D-8A56-2E4A6BC0F2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C1D03F-7F8A-46C3-E118-D8F4B61F8A75}"/>
              </a:ext>
            </a:extLst>
          </p:cNvPr>
          <p:cNvSpPr>
            <a:spLocks noGrp="1"/>
          </p:cNvSpPr>
          <p:nvPr>
            <p:ph type="sldNum" sz="quarter" idx="12"/>
          </p:nvPr>
        </p:nvSpPr>
        <p:spPr/>
        <p:txBody>
          <a:bodyPr/>
          <a:lstStyle/>
          <a:p>
            <a:fld id="{B6373B39-8F37-4870-A210-F6717C0284E1}" type="slidenum">
              <a:rPr lang="en-US" smtClean="0"/>
              <a:t>‹#›</a:t>
            </a:fld>
            <a:endParaRPr lang="en-US"/>
          </a:p>
        </p:txBody>
      </p:sp>
    </p:spTree>
    <p:extLst>
      <p:ext uri="{BB962C8B-B14F-4D97-AF65-F5344CB8AC3E}">
        <p14:creationId xmlns:p14="http://schemas.microsoft.com/office/powerpoint/2010/main" val="17948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5B785-0403-5F79-A23A-ED44BB6749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48066D-69E2-9D6B-AFB1-CAEC93A1E3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67392-9CAF-36BE-5113-6E903A22E0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F3E795-33B5-35E7-716E-B5E809191B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B2B974-F942-F29A-2690-960D039DBD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D95E49-BC5C-3B90-2881-A46D7E8980F0}"/>
              </a:ext>
            </a:extLst>
          </p:cNvPr>
          <p:cNvSpPr>
            <a:spLocks noGrp="1"/>
          </p:cNvSpPr>
          <p:nvPr>
            <p:ph type="dt" sz="half" idx="10"/>
          </p:nvPr>
        </p:nvSpPr>
        <p:spPr/>
        <p:txBody>
          <a:bodyPr/>
          <a:lstStyle/>
          <a:p>
            <a:fld id="{2835CD61-D24E-40F6-A6FB-7A4F0CC6FB2F}" type="datetimeFigureOut">
              <a:rPr lang="en-US" smtClean="0"/>
              <a:t>12/27/23</a:t>
            </a:fld>
            <a:endParaRPr lang="en-US"/>
          </a:p>
        </p:txBody>
      </p:sp>
      <p:sp>
        <p:nvSpPr>
          <p:cNvPr id="8" name="Footer Placeholder 7">
            <a:extLst>
              <a:ext uri="{FF2B5EF4-FFF2-40B4-BE49-F238E27FC236}">
                <a16:creationId xmlns:a16="http://schemas.microsoft.com/office/drawing/2014/main" id="{31CC85AA-980B-5636-6055-089D39DAA2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D959A0-0A02-5F86-9A43-3D7DC1ED3666}"/>
              </a:ext>
            </a:extLst>
          </p:cNvPr>
          <p:cNvSpPr>
            <a:spLocks noGrp="1"/>
          </p:cNvSpPr>
          <p:nvPr>
            <p:ph type="sldNum" sz="quarter" idx="12"/>
          </p:nvPr>
        </p:nvSpPr>
        <p:spPr/>
        <p:txBody>
          <a:bodyPr/>
          <a:lstStyle/>
          <a:p>
            <a:fld id="{B6373B39-8F37-4870-A210-F6717C0284E1}" type="slidenum">
              <a:rPr lang="en-US" smtClean="0"/>
              <a:t>‹#›</a:t>
            </a:fld>
            <a:endParaRPr lang="en-US"/>
          </a:p>
        </p:txBody>
      </p:sp>
    </p:spTree>
    <p:extLst>
      <p:ext uri="{BB962C8B-B14F-4D97-AF65-F5344CB8AC3E}">
        <p14:creationId xmlns:p14="http://schemas.microsoft.com/office/powerpoint/2010/main" val="21088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648AD-A361-E2BE-C4A2-4F961018B6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1F8F92-1E67-1525-9DA5-D2A3A85AC23A}"/>
              </a:ext>
            </a:extLst>
          </p:cNvPr>
          <p:cNvSpPr>
            <a:spLocks noGrp="1"/>
          </p:cNvSpPr>
          <p:nvPr>
            <p:ph type="dt" sz="half" idx="10"/>
          </p:nvPr>
        </p:nvSpPr>
        <p:spPr/>
        <p:txBody>
          <a:bodyPr/>
          <a:lstStyle/>
          <a:p>
            <a:fld id="{2835CD61-D24E-40F6-A6FB-7A4F0CC6FB2F}" type="datetimeFigureOut">
              <a:rPr lang="en-US" smtClean="0"/>
              <a:t>12/27/23</a:t>
            </a:fld>
            <a:endParaRPr lang="en-US"/>
          </a:p>
        </p:txBody>
      </p:sp>
      <p:sp>
        <p:nvSpPr>
          <p:cNvPr id="4" name="Footer Placeholder 3">
            <a:extLst>
              <a:ext uri="{FF2B5EF4-FFF2-40B4-BE49-F238E27FC236}">
                <a16:creationId xmlns:a16="http://schemas.microsoft.com/office/drawing/2014/main" id="{54317D36-0C9A-4FC9-FA67-5020FBD4C1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E63E6D-15EE-697E-87EA-0311E6CC3EF6}"/>
              </a:ext>
            </a:extLst>
          </p:cNvPr>
          <p:cNvSpPr>
            <a:spLocks noGrp="1"/>
          </p:cNvSpPr>
          <p:nvPr>
            <p:ph type="sldNum" sz="quarter" idx="12"/>
          </p:nvPr>
        </p:nvSpPr>
        <p:spPr/>
        <p:txBody>
          <a:bodyPr/>
          <a:lstStyle/>
          <a:p>
            <a:fld id="{B6373B39-8F37-4870-A210-F6717C0284E1}" type="slidenum">
              <a:rPr lang="en-US" smtClean="0"/>
              <a:t>‹#›</a:t>
            </a:fld>
            <a:endParaRPr lang="en-US"/>
          </a:p>
        </p:txBody>
      </p:sp>
    </p:spTree>
    <p:extLst>
      <p:ext uri="{BB962C8B-B14F-4D97-AF65-F5344CB8AC3E}">
        <p14:creationId xmlns:p14="http://schemas.microsoft.com/office/powerpoint/2010/main" val="406332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50905C-FB57-5A33-7E3C-5CBC54DB0CD5}"/>
              </a:ext>
            </a:extLst>
          </p:cNvPr>
          <p:cNvSpPr>
            <a:spLocks noGrp="1"/>
          </p:cNvSpPr>
          <p:nvPr>
            <p:ph type="dt" sz="half" idx="10"/>
          </p:nvPr>
        </p:nvSpPr>
        <p:spPr/>
        <p:txBody>
          <a:bodyPr/>
          <a:lstStyle/>
          <a:p>
            <a:fld id="{2835CD61-D24E-40F6-A6FB-7A4F0CC6FB2F}" type="datetimeFigureOut">
              <a:rPr lang="en-US" smtClean="0"/>
              <a:t>12/27/23</a:t>
            </a:fld>
            <a:endParaRPr lang="en-US"/>
          </a:p>
        </p:txBody>
      </p:sp>
      <p:sp>
        <p:nvSpPr>
          <p:cNvPr id="3" name="Footer Placeholder 2">
            <a:extLst>
              <a:ext uri="{FF2B5EF4-FFF2-40B4-BE49-F238E27FC236}">
                <a16:creationId xmlns:a16="http://schemas.microsoft.com/office/drawing/2014/main" id="{75AAE9E4-7712-AE84-A65C-D4899CA5E0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AF8A7F-AE6E-79A9-79E6-6A64D8B0BEAC}"/>
              </a:ext>
            </a:extLst>
          </p:cNvPr>
          <p:cNvSpPr>
            <a:spLocks noGrp="1"/>
          </p:cNvSpPr>
          <p:nvPr>
            <p:ph type="sldNum" sz="quarter" idx="12"/>
          </p:nvPr>
        </p:nvSpPr>
        <p:spPr/>
        <p:txBody>
          <a:bodyPr/>
          <a:lstStyle/>
          <a:p>
            <a:fld id="{B6373B39-8F37-4870-A210-F6717C0284E1}" type="slidenum">
              <a:rPr lang="en-US" smtClean="0"/>
              <a:t>‹#›</a:t>
            </a:fld>
            <a:endParaRPr lang="en-US"/>
          </a:p>
        </p:txBody>
      </p:sp>
    </p:spTree>
    <p:extLst>
      <p:ext uri="{BB962C8B-B14F-4D97-AF65-F5344CB8AC3E}">
        <p14:creationId xmlns:p14="http://schemas.microsoft.com/office/powerpoint/2010/main" val="424190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9789F-63DB-F45C-BBA0-D0B4A775BC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50299B-A962-58B4-AD76-DEBF38AF13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345AE4-E459-3A64-4B5B-431AE67A24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15A522-B12C-6D7F-1B48-4460878FD780}"/>
              </a:ext>
            </a:extLst>
          </p:cNvPr>
          <p:cNvSpPr>
            <a:spLocks noGrp="1"/>
          </p:cNvSpPr>
          <p:nvPr>
            <p:ph type="dt" sz="half" idx="10"/>
          </p:nvPr>
        </p:nvSpPr>
        <p:spPr/>
        <p:txBody>
          <a:bodyPr/>
          <a:lstStyle/>
          <a:p>
            <a:fld id="{2835CD61-D24E-40F6-A6FB-7A4F0CC6FB2F}" type="datetimeFigureOut">
              <a:rPr lang="en-US" smtClean="0"/>
              <a:t>12/27/23</a:t>
            </a:fld>
            <a:endParaRPr lang="en-US"/>
          </a:p>
        </p:txBody>
      </p:sp>
      <p:sp>
        <p:nvSpPr>
          <p:cNvPr id="6" name="Footer Placeholder 5">
            <a:extLst>
              <a:ext uri="{FF2B5EF4-FFF2-40B4-BE49-F238E27FC236}">
                <a16:creationId xmlns:a16="http://schemas.microsoft.com/office/drawing/2014/main" id="{3A7A81BE-D858-FC99-0498-7F36D28607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33BF65-333F-70FC-39F0-98049C1E29FF}"/>
              </a:ext>
            </a:extLst>
          </p:cNvPr>
          <p:cNvSpPr>
            <a:spLocks noGrp="1"/>
          </p:cNvSpPr>
          <p:nvPr>
            <p:ph type="sldNum" sz="quarter" idx="12"/>
          </p:nvPr>
        </p:nvSpPr>
        <p:spPr/>
        <p:txBody>
          <a:bodyPr/>
          <a:lstStyle/>
          <a:p>
            <a:fld id="{B6373B39-8F37-4870-A210-F6717C0284E1}" type="slidenum">
              <a:rPr lang="en-US" smtClean="0"/>
              <a:t>‹#›</a:t>
            </a:fld>
            <a:endParaRPr lang="en-US"/>
          </a:p>
        </p:txBody>
      </p:sp>
    </p:spTree>
    <p:extLst>
      <p:ext uri="{BB962C8B-B14F-4D97-AF65-F5344CB8AC3E}">
        <p14:creationId xmlns:p14="http://schemas.microsoft.com/office/powerpoint/2010/main" val="3451464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7521C-9416-1F81-A020-02293EAE3E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0F6CAB-0AD5-C8A6-ADE1-C36ABCF915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3C0466-6F1F-F481-64FE-792BCB5DF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9C35E9-C6B5-A663-89F5-064A916717D6}"/>
              </a:ext>
            </a:extLst>
          </p:cNvPr>
          <p:cNvSpPr>
            <a:spLocks noGrp="1"/>
          </p:cNvSpPr>
          <p:nvPr>
            <p:ph type="dt" sz="half" idx="10"/>
          </p:nvPr>
        </p:nvSpPr>
        <p:spPr/>
        <p:txBody>
          <a:bodyPr/>
          <a:lstStyle/>
          <a:p>
            <a:fld id="{2835CD61-D24E-40F6-A6FB-7A4F0CC6FB2F}" type="datetimeFigureOut">
              <a:rPr lang="en-US" smtClean="0"/>
              <a:t>12/27/23</a:t>
            </a:fld>
            <a:endParaRPr lang="en-US"/>
          </a:p>
        </p:txBody>
      </p:sp>
      <p:sp>
        <p:nvSpPr>
          <p:cNvPr id="6" name="Footer Placeholder 5">
            <a:extLst>
              <a:ext uri="{FF2B5EF4-FFF2-40B4-BE49-F238E27FC236}">
                <a16:creationId xmlns:a16="http://schemas.microsoft.com/office/drawing/2014/main" id="{47F3879F-5DE9-03C4-27E3-A4A80716A5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C69712-A00D-03CE-CA05-BA3149A8A6E9}"/>
              </a:ext>
            </a:extLst>
          </p:cNvPr>
          <p:cNvSpPr>
            <a:spLocks noGrp="1"/>
          </p:cNvSpPr>
          <p:nvPr>
            <p:ph type="sldNum" sz="quarter" idx="12"/>
          </p:nvPr>
        </p:nvSpPr>
        <p:spPr/>
        <p:txBody>
          <a:bodyPr/>
          <a:lstStyle/>
          <a:p>
            <a:fld id="{B6373B39-8F37-4870-A210-F6717C0284E1}" type="slidenum">
              <a:rPr lang="en-US" smtClean="0"/>
              <a:t>‹#›</a:t>
            </a:fld>
            <a:endParaRPr lang="en-US"/>
          </a:p>
        </p:txBody>
      </p:sp>
    </p:spTree>
    <p:extLst>
      <p:ext uri="{BB962C8B-B14F-4D97-AF65-F5344CB8AC3E}">
        <p14:creationId xmlns:p14="http://schemas.microsoft.com/office/powerpoint/2010/main" val="3451885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98F04F-B765-B5E0-52CF-1DC9DFDC67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B5D74B-1FC0-26DF-B740-D36CF9E67A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725CD-3FE5-F325-95F8-254A86E80D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5CD61-D24E-40F6-A6FB-7A4F0CC6FB2F}" type="datetimeFigureOut">
              <a:rPr lang="en-US" smtClean="0"/>
              <a:t>12/27/23</a:t>
            </a:fld>
            <a:endParaRPr lang="en-US"/>
          </a:p>
        </p:txBody>
      </p:sp>
      <p:sp>
        <p:nvSpPr>
          <p:cNvPr id="5" name="Footer Placeholder 4">
            <a:extLst>
              <a:ext uri="{FF2B5EF4-FFF2-40B4-BE49-F238E27FC236}">
                <a16:creationId xmlns:a16="http://schemas.microsoft.com/office/drawing/2014/main" id="{A19A95FF-665E-6901-EFE3-DFAD81FE3B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C5D544-1335-BE7D-C37F-DAC2E117AA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73B39-8F37-4870-A210-F6717C0284E1}" type="slidenum">
              <a:rPr lang="en-US" smtClean="0"/>
              <a:t>‹#›</a:t>
            </a:fld>
            <a:endParaRPr lang="en-US"/>
          </a:p>
        </p:txBody>
      </p:sp>
    </p:spTree>
    <p:extLst>
      <p:ext uri="{BB962C8B-B14F-4D97-AF65-F5344CB8AC3E}">
        <p14:creationId xmlns:p14="http://schemas.microsoft.com/office/powerpoint/2010/main" val="2897488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56E735E-9CB3-CB83-62EC-21FE49CA99B8}"/>
              </a:ext>
            </a:extLst>
          </p:cNvPr>
          <p:cNvSpPr/>
          <p:nvPr/>
        </p:nvSpPr>
        <p:spPr>
          <a:xfrm>
            <a:off x="682259" y="913214"/>
            <a:ext cx="11213650" cy="33855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4" name="TextBox 3">
            <a:extLst>
              <a:ext uri="{FF2B5EF4-FFF2-40B4-BE49-F238E27FC236}">
                <a16:creationId xmlns:a16="http://schemas.microsoft.com/office/drawing/2014/main" id="{B6A931E9-AFB7-D09A-D0B8-B556B420C613}"/>
              </a:ext>
            </a:extLst>
          </p:cNvPr>
          <p:cNvSpPr txBox="1"/>
          <p:nvPr/>
        </p:nvSpPr>
        <p:spPr>
          <a:xfrm>
            <a:off x="5122867" y="937386"/>
            <a:ext cx="2476512" cy="338554"/>
          </a:xfrm>
          <a:prstGeom prst="rect">
            <a:avLst/>
          </a:prstGeom>
          <a:noFill/>
        </p:spPr>
        <p:txBody>
          <a:bodyPr wrap="none" rtlCol="0">
            <a:spAutoFit/>
          </a:bodyPr>
          <a:lstStyle/>
          <a:p>
            <a:r>
              <a:rPr lang="en-US" sz="1600" b="1" dirty="0">
                <a:solidFill>
                  <a:schemeClr val="bg1"/>
                </a:solidFill>
                <a:latin typeface="+mj-lt"/>
              </a:rPr>
              <a:t>Confirmed ATTR amyloidosis</a:t>
            </a:r>
          </a:p>
        </p:txBody>
      </p:sp>
      <p:cxnSp>
        <p:nvCxnSpPr>
          <p:cNvPr id="7" name="Straight Connector 6">
            <a:extLst>
              <a:ext uri="{FF2B5EF4-FFF2-40B4-BE49-F238E27FC236}">
                <a16:creationId xmlns:a16="http://schemas.microsoft.com/office/drawing/2014/main" id="{591686C7-8FAF-487B-A0F5-3806CFD10238}"/>
              </a:ext>
            </a:extLst>
          </p:cNvPr>
          <p:cNvCxnSpPr>
            <a:cxnSpLocks/>
          </p:cNvCxnSpPr>
          <p:nvPr/>
        </p:nvCxnSpPr>
        <p:spPr>
          <a:xfrm>
            <a:off x="6145033" y="1258654"/>
            <a:ext cx="0" cy="26113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3B45538-7664-AD23-AF87-7DEEB01CBC38}"/>
              </a:ext>
            </a:extLst>
          </p:cNvPr>
          <p:cNvCxnSpPr>
            <a:cxnSpLocks/>
          </p:cNvCxnSpPr>
          <p:nvPr/>
        </p:nvCxnSpPr>
        <p:spPr>
          <a:xfrm flipH="1">
            <a:off x="1972577" y="1519792"/>
            <a:ext cx="5712618" cy="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142A1C9D-6E41-FBF8-F061-9DAE237B5A3B}"/>
              </a:ext>
            </a:extLst>
          </p:cNvPr>
          <p:cNvSpPr/>
          <p:nvPr/>
        </p:nvSpPr>
        <p:spPr>
          <a:xfrm>
            <a:off x="682258" y="1938158"/>
            <a:ext cx="2499360" cy="3431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15" name="TextBox 14">
            <a:extLst>
              <a:ext uri="{FF2B5EF4-FFF2-40B4-BE49-F238E27FC236}">
                <a16:creationId xmlns:a16="http://schemas.microsoft.com/office/drawing/2014/main" id="{1B714BA7-EB69-E77E-D93A-93D40CAADA61}"/>
              </a:ext>
            </a:extLst>
          </p:cNvPr>
          <p:cNvSpPr txBox="1"/>
          <p:nvPr/>
        </p:nvSpPr>
        <p:spPr>
          <a:xfrm>
            <a:off x="1480360" y="1958478"/>
            <a:ext cx="967509" cy="292388"/>
          </a:xfrm>
          <a:prstGeom prst="rect">
            <a:avLst/>
          </a:prstGeom>
          <a:noFill/>
        </p:spPr>
        <p:txBody>
          <a:bodyPr wrap="none" rtlCol="0">
            <a:spAutoFit/>
          </a:bodyPr>
          <a:lstStyle/>
          <a:p>
            <a:r>
              <a:rPr lang="en-US" sz="1300" b="1" dirty="0">
                <a:latin typeface="+mj-lt"/>
              </a:rPr>
              <a:t>ATTRwt-CM</a:t>
            </a:r>
          </a:p>
        </p:txBody>
      </p:sp>
      <p:cxnSp>
        <p:nvCxnSpPr>
          <p:cNvPr id="16" name="Straight Connector 15">
            <a:extLst>
              <a:ext uri="{FF2B5EF4-FFF2-40B4-BE49-F238E27FC236}">
                <a16:creationId xmlns:a16="http://schemas.microsoft.com/office/drawing/2014/main" id="{BAB8E035-DFD7-E4B9-1625-1834964625FB}"/>
              </a:ext>
            </a:extLst>
          </p:cNvPr>
          <p:cNvCxnSpPr>
            <a:cxnSpLocks/>
          </p:cNvCxnSpPr>
          <p:nvPr/>
        </p:nvCxnSpPr>
        <p:spPr>
          <a:xfrm>
            <a:off x="1972577" y="1519792"/>
            <a:ext cx="0" cy="386080"/>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55C5F16F-7BB2-2F02-204C-4236524FE48D}"/>
              </a:ext>
            </a:extLst>
          </p:cNvPr>
          <p:cNvSpPr/>
          <p:nvPr/>
        </p:nvSpPr>
        <p:spPr>
          <a:xfrm>
            <a:off x="3731662" y="1938158"/>
            <a:ext cx="8080348" cy="3330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19" name="TextBox 18">
            <a:extLst>
              <a:ext uri="{FF2B5EF4-FFF2-40B4-BE49-F238E27FC236}">
                <a16:creationId xmlns:a16="http://schemas.microsoft.com/office/drawing/2014/main" id="{825F0832-C135-5867-F471-A4DA860055A3}"/>
              </a:ext>
            </a:extLst>
          </p:cNvPr>
          <p:cNvSpPr txBox="1"/>
          <p:nvPr/>
        </p:nvSpPr>
        <p:spPr>
          <a:xfrm>
            <a:off x="7417653" y="1948318"/>
            <a:ext cx="588431" cy="292388"/>
          </a:xfrm>
          <a:prstGeom prst="rect">
            <a:avLst/>
          </a:prstGeom>
          <a:noFill/>
        </p:spPr>
        <p:txBody>
          <a:bodyPr wrap="none" rtlCol="0">
            <a:spAutoFit/>
          </a:bodyPr>
          <a:lstStyle/>
          <a:p>
            <a:r>
              <a:rPr lang="en-US" sz="1300" b="1" dirty="0">
                <a:latin typeface="+mj-lt"/>
              </a:rPr>
              <a:t>ATTRv</a:t>
            </a:r>
          </a:p>
        </p:txBody>
      </p:sp>
      <p:sp>
        <p:nvSpPr>
          <p:cNvPr id="21" name="Rectangle 20">
            <a:extLst>
              <a:ext uri="{FF2B5EF4-FFF2-40B4-BE49-F238E27FC236}">
                <a16:creationId xmlns:a16="http://schemas.microsoft.com/office/drawing/2014/main" id="{F9DA71B6-F251-01E9-76C6-FA7B507C4397}"/>
              </a:ext>
            </a:extLst>
          </p:cNvPr>
          <p:cNvSpPr/>
          <p:nvPr/>
        </p:nvSpPr>
        <p:spPr>
          <a:xfrm>
            <a:off x="3731661" y="2883738"/>
            <a:ext cx="2499360" cy="3944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22" name="TextBox 21">
            <a:extLst>
              <a:ext uri="{FF2B5EF4-FFF2-40B4-BE49-F238E27FC236}">
                <a16:creationId xmlns:a16="http://schemas.microsoft.com/office/drawing/2014/main" id="{5BE2A132-48D4-64BC-78F2-AF559F107755}"/>
              </a:ext>
            </a:extLst>
          </p:cNvPr>
          <p:cNvSpPr txBox="1"/>
          <p:nvPr/>
        </p:nvSpPr>
        <p:spPr>
          <a:xfrm>
            <a:off x="4224963" y="2934538"/>
            <a:ext cx="1604328" cy="492443"/>
          </a:xfrm>
          <a:prstGeom prst="rect">
            <a:avLst/>
          </a:prstGeom>
          <a:noFill/>
        </p:spPr>
        <p:txBody>
          <a:bodyPr wrap="square" rtlCol="0">
            <a:spAutoFit/>
          </a:bodyPr>
          <a:lstStyle/>
          <a:p>
            <a:r>
              <a:rPr lang="en-US" sz="1300" b="1" dirty="0">
                <a:latin typeface="+mj-lt"/>
              </a:rPr>
              <a:t>Cardiomyopathy </a:t>
            </a:r>
          </a:p>
          <a:p>
            <a:endParaRPr lang="en-US" sz="1300" b="1" dirty="0">
              <a:latin typeface="+mj-lt"/>
            </a:endParaRPr>
          </a:p>
        </p:txBody>
      </p:sp>
      <p:sp>
        <p:nvSpPr>
          <p:cNvPr id="23" name="Rectangle 22">
            <a:extLst>
              <a:ext uri="{FF2B5EF4-FFF2-40B4-BE49-F238E27FC236}">
                <a16:creationId xmlns:a16="http://schemas.microsoft.com/office/drawing/2014/main" id="{83CAB63B-2D50-EBD6-4BF1-2A1FD4CB500B}"/>
              </a:ext>
            </a:extLst>
          </p:cNvPr>
          <p:cNvSpPr/>
          <p:nvPr/>
        </p:nvSpPr>
        <p:spPr>
          <a:xfrm>
            <a:off x="6431210" y="2870348"/>
            <a:ext cx="2499360" cy="3998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24" name="TextBox 23">
            <a:extLst>
              <a:ext uri="{FF2B5EF4-FFF2-40B4-BE49-F238E27FC236}">
                <a16:creationId xmlns:a16="http://schemas.microsoft.com/office/drawing/2014/main" id="{1485E73D-7F68-07D6-E46C-52EAB1C05E52}"/>
              </a:ext>
            </a:extLst>
          </p:cNvPr>
          <p:cNvSpPr txBox="1"/>
          <p:nvPr/>
        </p:nvSpPr>
        <p:spPr>
          <a:xfrm>
            <a:off x="7181460" y="2910260"/>
            <a:ext cx="974819" cy="292388"/>
          </a:xfrm>
          <a:prstGeom prst="rect">
            <a:avLst/>
          </a:prstGeom>
          <a:noFill/>
        </p:spPr>
        <p:txBody>
          <a:bodyPr wrap="none" rtlCol="0">
            <a:spAutoFit/>
          </a:bodyPr>
          <a:lstStyle/>
          <a:p>
            <a:r>
              <a:rPr lang="en-US" sz="1300" b="1" dirty="0">
                <a:latin typeface="+mj-lt"/>
              </a:rPr>
              <a:t>Neuropathy</a:t>
            </a:r>
          </a:p>
        </p:txBody>
      </p:sp>
      <p:sp>
        <p:nvSpPr>
          <p:cNvPr id="26" name="Rectangle 25">
            <a:extLst>
              <a:ext uri="{FF2B5EF4-FFF2-40B4-BE49-F238E27FC236}">
                <a16:creationId xmlns:a16="http://schemas.microsoft.com/office/drawing/2014/main" id="{3A8EE9AF-70F4-27D9-60BC-B167B615431B}"/>
              </a:ext>
            </a:extLst>
          </p:cNvPr>
          <p:cNvSpPr/>
          <p:nvPr/>
        </p:nvSpPr>
        <p:spPr>
          <a:xfrm>
            <a:off x="6419578" y="3678876"/>
            <a:ext cx="2764561" cy="10396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cxnSp>
        <p:nvCxnSpPr>
          <p:cNvPr id="32" name="Straight Connector 31">
            <a:extLst>
              <a:ext uri="{FF2B5EF4-FFF2-40B4-BE49-F238E27FC236}">
                <a16:creationId xmlns:a16="http://schemas.microsoft.com/office/drawing/2014/main" id="{EF3E023B-686A-0EB3-3B43-3BB9E72371C1}"/>
              </a:ext>
            </a:extLst>
          </p:cNvPr>
          <p:cNvCxnSpPr>
            <a:cxnSpLocks/>
          </p:cNvCxnSpPr>
          <p:nvPr/>
        </p:nvCxnSpPr>
        <p:spPr>
          <a:xfrm>
            <a:off x="4970471" y="2496798"/>
            <a:ext cx="55787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2564CE8-3EFC-01B6-CDD2-A0EF0FE09322}"/>
              </a:ext>
            </a:extLst>
          </p:cNvPr>
          <p:cNvCxnSpPr>
            <a:cxnSpLocks/>
          </p:cNvCxnSpPr>
          <p:nvPr/>
        </p:nvCxnSpPr>
        <p:spPr>
          <a:xfrm>
            <a:off x="7699229" y="2271186"/>
            <a:ext cx="0" cy="225612"/>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D7D51237-A4FD-C8E7-615D-75706860953E}"/>
              </a:ext>
            </a:extLst>
          </p:cNvPr>
          <p:cNvSpPr/>
          <p:nvPr/>
        </p:nvSpPr>
        <p:spPr>
          <a:xfrm>
            <a:off x="722898" y="2739852"/>
            <a:ext cx="2499360" cy="4009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47" name="TextBox 46">
            <a:extLst>
              <a:ext uri="{FF2B5EF4-FFF2-40B4-BE49-F238E27FC236}">
                <a16:creationId xmlns:a16="http://schemas.microsoft.com/office/drawing/2014/main" id="{5F58D7C6-5A45-500A-C0FE-57DA09F64BFD}"/>
              </a:ext>
            </a:extLst>
          </p:cNvPr>
          <p:cNvSpPr txBox="1"/>
          <p:nvPr/>
        </p:nvSpPr>
        <p:spPr>
          <a:xfrm>
            <a:off x="963958" y="2699711"/>
            <a:ext cx="2059282" cy="492443"/>
          </a:xfrm>
          <a:prstGeom prst="rect">
            <a:avLst/>
          </a:prstGeom>
          <a:noFill/>
        </p:spPr>
        <p:txBody>
          <a:bodyPr wrap="none" rtlCol="0">
            <a:spAutoFit/>
          </a:bodyPr>
          <a:lstStyle/>
          <a:p>
            <a:r>
              <a:rPr lang="en-US" sz="1300" dirty="0">
                <a:latin typeface="+mj-lt"/>
              </a:rPr>
              <a:t>Tafamidis</a:t>
            </a:r>
            <a:r>
              <a:rPr lang="en-US" sz="1300" baseline="30000" dirty="0">
                <a:latin typeface="+mj-lt"/>
              </a:rPr>
              <a:t>2, 3</a:t>
            </a:r>
          </a:p>
          <a:p>
            <a:r>
              <a:rPr lang="en-US" sz="1300" dirty="0">
                <a:latin typeface="+mj-lt"/>
              </a:rPr>
              <a:t>or Silencer when approved</a:t>
            </a:r>
            <a:r>
              <a:rPr lang="en-US" sz="1300" baseline="30000" dirty="0">
                <a:latin typeface="+mj-lt"/>
              </a:rPr>
              <a:t>4</a:t>
            </a:r>
            <a:r>
              <a:rPr lang="en-US" sz="1300" dirty="0">
                <a:latin typeface="+mj-lt"/>
              </a:rPr>
              <a:t> </a:t>
            </a:r>
          </a:p>
        </p:txBody>
      </p:sp>
      <p:sp>
        <p:nvSpPr>
          <p:cNvPr id="48" name="Rectangle 47">
            <a:extLst>
              <a:ext uri="{FF2B5EF4-FFF2-40B4-BE49-F238E27FC236}">
                <a16:creationId xmlns:a16="http://schemas.microsoft.com/office/drawing/2014/main" id="{0A329A58-84AD-2F6F-F0DF-13D31DCEFE06}"/>
              </a:ext>
            </a:extLst>
          </p:cNvPr>
          <p:cNvSpPr/>
          <p:nvPr/>
        </p:nvSpPr>
        <p:spPr>
          <a:xfrm>
            <a:off x="3721501" y="3683539"/>
            <a:ext cx="2499360" cy="4577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49" name="TextBox 48">
            <a:extLst>
              <a:ext uri="{FF2B5EF4-FFF2-40B4-BE49-F238E27FC236}">
                <a16:creationId xmlns:a16="http://schemas.microsoft.com/office/drawing/2014/main" id="{A7A26C1A-2EE8-4A97-B52F-415F277D9951}"/>
              </a:ext>
            </a:extLst>
          </p:cNvPr>
          <p:cNvSpPr txBox="1"/>
          <p:nvPr/>
        </p:nvSpPr>
        <p:spPr>
          <a:xfrm>
            <a:off x="3842862" y="3652079"/>
            <a:ext cx="2302172" cy="492443"/>
          </a:xfrm>
          <a:prstGeom prst="rect">
            <a:avLst/>
          </a:prstGeom>
          <a:noFill/>
        </p:spPr>
        <p:txBody>
          <a:bodyPr wrap="square" rtlCol="0">
            <a:spAutoFit/>
          </a:bodyPr>
          <a:lstStyle/>
          <a:p>
            <a:r>
              <a:rPr lang="en-US" sz="1300" dirty="0">
                <a:latin typeface="+mj-lt"/>
              </a:rPr>
              <a:t>Tafamidis</a:t>
            </a:r>
            <a:endParaRPr lang="en-US" sz="1300" baseline="30000" dirty="0">
              <a:latin typeface="+mj-lt"/>
            </a:endParaRPr>
          </a:p>
          <a:p>
            <a:r>
              <a:rPr lang="en-US" sz="1300" dirty="0">
                <a:latin typeface="+mj-lt"/>
              </a:rPr>
              <a:t>or Silencer when approved</a:t>
            </a:r>
            <a:r>
              <a:rPr lang="en-US" sz="1300" baseline="30000" dirty="0">
                <a:latin typeface="+mj-lt"/>
              </a:rPr>
              <a:t>4</a:t>
            </a:r>
            <a:r>
              <a:rPr lang="en-US" sz="1300" dirty="0">
                <a:latin typeface="+mj-lt"/>
              </a:rPr>
              <a:t> </a:t>
            </a:r>
          </a:p>
        </p:txBody>
      </p:sp>
      <p:sp>
        <p:nvSpPr>
          <p:cNvPr id="50" name="TextBox 49">
            <a:extLst>
              <a:ext uri="{FF2B5EF4-FFF2-40B4-BE49-F238E27FC236}">
                <a16:creationId xmlns:a16="http://schemas.microsoft.com/office/drawing/2014/main" id="{4E5575EF-912A-1905-FCC7-47ABD1AADA9C}"/>
              </a:ext>
            </a:extLst>
          </p:cNvPr>
          <p:cNvSpPr txBox="1"/>
          <p:nvPr/>
        </p:nvSpPr>
        <p:spPr>
          <a:xfrm>
            <a:off x="6535016" y="3775972"/>
            <a:ext cx="2382640" cy="892552"/>
          </a:xfrm>
          <a:prstGeom prst="rect">
            <a:avLst/>
          </a:prstGeom>
          <a:noFill/>
        </p:spPr>
        <p:txBody>
          <a:bodyPr wrap="none" rtlCol="0">
            <a:spAutoFit/>
          </a:bodyPr>
          <a:lstStyle/>
          <a:p>
            <a:r>
              <a:rPr lang="en-US" sz="1300" dirty="0">
                <a:latin typeface="+mj-lt"/>
              </a:rPr>
              <a:t>- Vutrisiran SQ  q3 months, or</a:t>
            </a:r>
          </a:p>
          <a:p>
            <a:r>
              <a:rPr lang="en-US" sz="1300" dirty="0">
                <a:latin typeface="+mj-lt"/>
              </a:rPr>
              <a:t>- Patisiran   Infusion q3 weeks, or</a:t>
            </a:r>
          </a:p>
          <a:p>
            <a:r>
              <a:rPr lang="en-US" sz="1300" dirty="0">
                <a:latin typeface="+mj-lt"/>
              </a:rPr>
              <a:t>- Inotersen  SQ weekly, or</a:t>
            </a:r>
          </a:p>
          <a:p>
            <a:r>
              <a:rPr lang="en-US" sz="1300" dirty="0">
                <a:latin typeface="+mj-lt"/>
              </a:rPr>
              <a:t>- Eplontersen SQ q month</a:t>
            </a:r>
            <a:r>
              <a:rPr lang="en-US" sz="1300" baseline="30000" dirty="0">
                <a:latin typeface="+mj-lt"/>
              </a:rPr>
              <a:t>4</a:t>
            </a:r>
            <a:r>
              <a:rPr lang="en-US" sz="1300" dirty="0">
                <a:latin typeface="+mj-lt"/>
              </a:rPr>
              <a:t> </a:t>
            </a:r>
          </a:p>
        </p:txBody>
      </p:sp>
      <p:sp>
        <p:nvSpPr>
          <p:cNvPr id="51" name="TextBox 50">
            <a:extLst>
              <a:ext uri="{FF2B5EF4-FFF2-40B4-BE49-F238E27FC236}">
                <a16:creationId xmlns:a16="http://schemas.microsoft.com/office/drawing/2014/main" id="{A7FCB0D2-ACE4-E615-CEC6-D5A208C9781F}"/>
              </a:ext>
            </a:extLst>
          </p:cNvPr>
          <p:cNvSpPr txBox="1"/>
          <p:nvPr/>
        </p:nvSpPr>
        <p:spPr>
          <a:xfrm>
            <a:off x="381625" y="6558323"/>
            <a:ext cx="6700071" cy="261610"/>
          </a:xfrm>
          <a:prstGeom prst="rect">
            <a:avLst/>
          </a:prstGeom>
          <a:noFill/>
        </p:spPr>
        <p:txBody>
          <a:bodyPr wrap="square" rtlCol="0">
            <a:spAutoFit/>
          </a:bodyPr>
          <a:lstStyle/>
          <a:p>
            <a:r>
              <a:rPr lang="en-US" sz="1100" dirty="0">
                <a:latin typeface="+mj-lt"/>
              </a:rPr>
              <a:t>ATTR, transthyretin amyloidosis; CM, cardiomyopathy; q, every; SQ, subcutaneous; v, variant; wt, wild type. </a:t>
            </a:r>
          </a:p>
        </p:txBody>
      </p:sp>
      <p:pic>
        <p:nvPicPr>
          <p:cNvPr id="1028" name="Picture 4" descr="Mayo Clinic logo and symbol, meaning, history, PNG">
            <a:extLst>
              <a:ext uri="{FF2B5EF4-FFF2-40B4-BE49-F238E27FC236}">
                <a16:creationId xmlns:a16="http://schemas.microsoft.com/office/drawing/2014/main" id="{82A71343-F0A8-054D-5E00-FAFB74D061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417" b="23554"/>
          <a:stretch/>
        </p:blipFill>
        <p:spPr bwMode="auto">
          <a:xfrm>
            <a:off x="278987" y="42978"/>
            <a:ext cx="1894745" cy="656896"/>
          </a:xfrm>
          <a:prstGeom prst="rect">
            <a:avLst/>
          </a:prstGeom>
          <a:noFill/>
          <a:extLst>
            <a:ext uri="{909E8E84-426E-40DD-AFC4-6F175D3DCCD1}">
              <a14:hiddenFill xmlns:a14="http://schemas.microsoft.com/office/drawing/2010/main">
                <a:solidFill>
                  <a:srgbClr val="FFFFFF"/>
                </a:solidFill>
              </a14:hiddenFill>
            </a:ext>
          </a:extLst>
        </p:spPr>
      </p:pic>
      <p:sp>
        <p:nvSpPr>
          <p:cNvPr id="53" name="Rectangle 52">
            <a:extLst>
              <a:ext uri="{FF2B5EF4-FFF2-40B4-BE49-F238E27FC236}">
                <a16:creationId xmlns:a16="http://schemas.microsoft.com/office/drawing/2014/main" id="{0318BB0A-1542-FC13-CF7A-63AB03121C56}"/>
              </a:ext>
            </a:extLst>
          </p:cNvPr>
          <p:cNvSpPr/>
          <p:nvPr/>
        </p:nvSpPr>
        <p:spPr>
          <a:xfrm>
            <a:off x="296176" y="13686"/>
            <a:ext cx="11887200" cy="1268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57" name="TextBox 56">
            <a:extLst>
              <a:ext uri="{FF2B5EF4-FFF2-40B4-BE49-F238E27FC236}">
                <a16:creationId xmlns:a16="http://schemas.microsoft.com/office/drawing/2014/main" id="{BDA974AB-C70B-A4E9-9265-DBF55B345901}"/>
              </a:ext>
            </a:extLst>
          </p:cNvPr>
          <p:cNvSpPr txBox="1"/>
          <p:nvPr/>
        </p:nvSpPr>
        <p:spPr>
          <a:xfrm>
            <a:off x="349305" y="5044681"/>
            <a:ext cx="11681726" cy="1200329"/>
          </a:xfrm>
          <a:prstGeom prst="rect">
            <a:avLst/>
          </a:prstGeom>
          <a:noFill/>
        </p:spPr>
        <p:txBody>
          <a:bodyPr wrap="square" lIns="91440" tIns="45720" rIns="91440" bIns="45720" rtlCol="0" anchor="t">
            <a:spAutoFit/>
          </a:bodyPr>
          <a:lstStyle/>
          <a:p>
            <a:r>
              <a:rPr lang="en-US" sz="1200" baseline="30000" dirty="0">
                <a:latin typeface="+mj-lt"/>
              </a:rPr>
              <a:t>1 </a:t>
            </a:r>
            <a:r>
              <a:rPr lang="en-US" sz="1200" dirty="0">
                <a:latin typeface="+mj-lt"/>
              </a:rPr>
              <a:t>Clinical trials, when possible, this algorithm lists commercially available options</a:t>
            </a:r>
            <a:endParaRPr lang="en-US" sz="800" baseline="30000" dirty="0">
              <a:latin typeface="+mj-lt"/>
            </a:endParaRPr>
          </a:p>
          <a:p>
            <a:r>
              <a:rPr lang="en-US" sz="1200" baseline="30000" dirty="0">
                <a:latin typeface="+mj-lt"/>
              </a:rPr>
              <a:t>2 </a:t>
            </a:r>
            <a:r>
              <a:rPr lang="en-US" sz="1200" dirty="0">
                <a:latin typeface="+mj-lt"/>
              </a:rPr>
              <a:t>Benefits of Tafamidis in NYHA IV, end-stage renal disease are unclear. </a:t>
            </a:r>
            <a:endParaRPr lang="en-US" sz="800" dirty="0">
              <a:latin typeface="+mj-lt"/>
            </a:endParaRPr>
          </a:p>
          <a:p>
            <a:r>
              <a:rPr lang="en-US" sz="1200" baseline="30000" dirty="0">
                <a:latin typeface="+mj-lt"/>
              </a:rPr>
              <a:t>3</a:t>
            </a:r>
            <a:r>
              <a:rPr lang="en-US" sz="1200" dirty="0">
                <a:latin typeface="+mj-lt"/>
              </a:rPr>
              <a:t> Off-label Diflunisal can be considered if the patient cannot tolerate or cannot access Tafamidis. Adding a proton pump inhibitor and monitoring renal function is recommended. </a:t>
            </a:r>
            <a:endParaRPr lang="en-US" sz="800" dirty="0">
              <a:latin typeface="+mj-lt"/>
            </a:endParaRPr>
          </a:p>
          <a:p>
            <a:r>
              <a:rPr lang="en-US" sz="1200" baseline="30000" dirty="0">
                <a:latin typeface="+mj-lt"/>
              </a:rPr>
              <a:t>4 </a:t>
            </a:r>
            <a:r>
              <a:rPr lang="en-US" sz="1200" dirty="0">
                <a:latin typeface="+mj-lt"/>
              </a:rPr>
              <a:t>Clinical scenarios, financial toxicity, and emerging data will guide the choice of stabilizer vs. silencer.  The role of dual therapy is unknown, but single therapy is recommended due to cost and concerns regarding incremental benefit. </a:t>
            </a:r>
            <a:endParaRPr lang="en-US" sz="800" baseline="30000" dirty="0">
              <a:latin typeface="+mj-lt"/>
            </a:endParaRPr>
          </a:p>
          <a:p>
            <a:r>
              <a:rPr lang="en-US" sz="1200" baseline="30000" dirty="0">
                <a:latin typeface="+mj-lt"/>
              </a:rPr>
              <a:t>5</a:t>
            </a:r>
            <a:r>
              <a:rPr lang="en-US" sz="1200" dirty="0">
                <a:latin typeface="+mj-lt"/>
              </a:rPr>
              <a:t> Mixed phenotype is common; baseline cardiac and neurological evaluation is recommended for all.  The choice of Rx is individualized. </a:t>
            </a:r>
          </a:p>
        </p:txBody>
      </p:sp>
      <p:cxnSp>
        <p:nvCxnSpPr>
          <p:cNvPr id="60" name="Straight Connector 59">
            <a:extLst>
              <a:ext uri="{FF2B5EF4-FFF2-40B4-BE49-F238E27FC236}">
                <a16:creationId xmlns:a16="http://schemas.microsoft.com/office/drawing/2014/main" id="{2289601B-3D16-FED2-7A33-7C614C5CBA6D}"/>
              </a:ext>
            </a:extLst>
          </p:cNvPr>
          <p:cNvCxnSpPr>
            <a:cxnSpLocks/>
          </p:cNvCxnSpPr>
          <p:nvPr/>
        </p:nvCxnSpPr>
        <p:spPr>
          <a:xfrm>
            <a:off x="7685195" y="1519797"/>
            <a:ext cx="0" cy="386080"/>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682B506-E01C-84E5-3FA3-46244E07B7D2}"/>
              </a:ext>
            </a:extLst>
          </p:cNvPr>
          <p:cNvSpPr txBox="1"/>
          <p:nvPr/>
        </p:nvSpPr>
        <p:spPr>
          <a:xfrm>
            <a:off x="2754897" y="329364"/>
            <a:ext cx="7050401" cy="523220"/>
          </a:xfrm>
          <a:prstGeom prst="rect">
            <a:avLst/>
          </a:prstGeom>
          <a:noFill/>
        </p:spPr>
        <p:txBody>
          <a:bodyPr wrap="square" rtlCol="0">
            <a:spAutoFit/>
          </a:bodyPr>
          <a:lstStyle/>
          <a:p>
            <a:pPr algn="ctr"/>
            <a:r>
              <a:rPr lang="en-US" sz="2800" b="1" dirty="0"/>
              <a:t>Treatment for confirmed ATTR amyloidosis</a:t>
            </a:r>
            <a:r>
              <a:rPr lang="en-US" sz="2800" b="1" baseline="30000" dirty="0"/>
              <a:t>1</a:t>
            </a:r>
          </a:p>
        </p:txBody>
      </p:sp>
      <p:cxnSp>
        <p:nvCxnSpPr>
          <p:cNvPr id="27" name="Straight Connector 26">
            <a:extLst>
              <a:ext uri="{FF2B5EF4-FFF2-40B4-BE49-F238E27FC236}">
                <a16:creationId xmlns:a16="http://schemas.microsoft.com/office/drawing/2014/main" id="{0CA1C18D-6213-5951-C519-AC0B171CC2B8}"/>
              </a:ext>
            </a:extLst>
          </p:cNvPr>
          <p:cNvCxnSpPr>
            <a:cxnSpLocks/>
          </p:cNvCxnSpPr>
          <p:nvPr/>
        </p:nvCxnSpPr>
        <p:spPr>
          <a:xfrm>
            <a:off x="1972577" y="2281346"/>
            <a:ext cx="2540" cy="441136"/>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E73D01D-CCF7-7DEF-B070-BE540E112A18}"/>
              </a:ext>
            </a:extLst>
          </p:cNvPr>
          <p:cNvCxnSpPr>
            <a:cxnSpLocks/>
          </p:cNvCxnSpPr>
          <p:nvPr/>
        </p:nvCxnSpPr>
        <p:spPr>
          <a:xfrm>
            <a:off x="4970471" y="2496798"/>
            <a:ext cx="0" cy="390814"/>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728C6B9-E5D0-9B58-44AF-12FC29E9B2C9}"/>
              </a:ext>
            </a:extLst>
          </p:cNvPr>
          <p:cNvCxnSpPr>
            <a:cxnSpLocks/>
          </p:cNvCxnSpPr>
          <p:nvPr/>
        </p:nvCxnSpPr>
        <p:spPr>
          <a:xfrm>
            <a:off x="7699229" y="2490167"/>
            <a:ext cx="0" cy="380181"/>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C3F6224-F425-45A7-5C93-083A8B1251D4}"/>
              </a:ext>
            </a:extLst>
          </p:cNvPr>
          <p:cNvCxnSpPr>
            <a:cxnSpLocks/>
          </p:cNvCxnSpPr>
          <p:nvPr/>
        </p:nvCxnSpPr>
        <p:spPr>
          <a:xfrm>
            <a:off x="4959839" y="3289380"/>
            <a:ext cx="0" cy="374408"/>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703D117-5302-1053-D8E7-D83262C2F6FB}"/>
              </a:ext>
            </a:extLst>
          </p:cNvPr>
          <p:cNvCxnSpPr>
            <a:cxnSpLocks/>
          </p:cNvCxnSpPr>
          <p:nvPr/>
        </p:nvCxnSpPr>
        <p:spPr>
          <a:xfrm>
            <a:off x="7685195" y="3289380"/>
            <a:ext cx="0" cy="374409"/>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B402D50-382D-5E70-242A-B9421FBAB3BE}"/>
              </a:ext>
            </a:extLst>
          </p:cNvPr>
          <p:cNvSpPr txBox="1"/>
          <p:nvPr/>
        </p:nvSpPr>
        <p:spPr>
          <a:xfrm>
            <a:off x="10292231" y="2914972"/>
            <a:ext cx="1222130" cy="374408"/>
          </a:xfrm>
          <a:prstGeom prst="rect">
            <a:avLst/>
          </a:prstGeom>
          <a:noFill/>
        </p:spPr>
        <p:txBody>
          <a:bodyPr wrap="square" rtlCol="0">
            <a:spAutoFit/>
          </a:bodyPr>
          <a:lstStyle/>
          <a:p>
            <a:endParaRPr lang="en-US" b="1" dirty="0"/>
          </a:p>
        </p:txBody>
      </p:sp>
      <p:sp>
        <p:nvSpPr>
          <p:cNvPr id="6" name="Rectangle 5">
            <a:extLst>
              <a:ext uri="{FF2B5EF4-FFF2-40B4-BE49-F238E27FC236}">
                <a16:creationId xmlns:a16="http://schemas.microsoft.com/office/drawing/2014/main" id="{F779CC6C-5057-06DE-F70F-BD50193A2A30}"/>
              </a:ext>
            </a:extLst>
          </p:cNvPr>
          <p:cNvSpPr/>
          <p:nvPr/>
        </p:nvSpPr>
        <p:spPr>
          <a:xfrm>
            <a:off x="9312652" y="2878353"/>
            <a:ext cx="2499360" cy="3998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8" name="TextBox 7">
            <a:extLst>
              <a:ext uri="{FF2B5EF4-FFF2-40B4-BE49-F238E27FC236}">
                <a16:creationId xmlns:a16="http://schemas.microsoft.com/office/drawing/2014/main" id="{C38B251E-BCB2-4E0D-6F7E-C594FCBC3DD2}"/>
              </a:ext>
            </a:extLst>
          </p:cNvPr>
          <p:cNvSpPr txBox="1"/>
          <p:nvPr/>
        </p:nvSpPr>
        <p:spPr>
          <a:xfrm>
            <a:off x="9938012" y="2906449"/>
            <a:ext cx="1404872" cy="292388"/>
          </a:xfrm>
          <a:prstGeom prst="rect">
            <a:avLst/>
          </a:prstGeom>
          <a:noFill/>
        </p:spPr>
        <p:txBody>
          <a:bodyPr wrap="none" rtlCol="0">
            <a:spAutoFit/>
          </a:bodyPr>
          <a:lstStyle/>
          <a:p>
            <a:r>
              <a:rPr lang="en-US" sz="1300" b="1" dirty="0">
                <a:latin typeface="+mj-lt"/>
              </a:rPr>
              <a:t>Mixed-phenotype</a:t>
            </a:r>
            <a:r>
              <a:rPr lang="en-US" sz="1300" b="1" baseline="30000" dirty="0">
                <a:latin typeface="+mj-lt"/>
              </a:rPr>
              <a:t>5</a:t>
            </a:r>
            <a:endParaRPr lang="en-US" sz="1300" b="1" dirty="0">
              <a:latin typeface="+mj-lt"/>
            </a:endParaRPr>
          </a:p>
        </p:txBody>
      </p:sp>
      <p:sp>
        <p:nvSpPr>
          <p:cNvPr id="10" name="Rectangle 9">
            <a:extLst>
              <a:ext uri="{FF2B5EF4-FFF2-40B4-BE49-F238E27FC236}">
                <a16:creationId xmlns:a16="http://schemas.microsoft.com/office/drawing/2014/main" id="{8AB59D50-6B6D-8645-BC5E-54C7DAE0361F}"/>
              </a:ext>
            </a:extLst>
          </p:cNvPr>
          <p:cNvSpPr/>
          <p:nvPr/>
        </p:nvSpPr>
        <p:spPr>
          <a:xfrm>
            <a:off x="9327384" y="3652079"/>
            <a:ext cx="2637553" cy="13077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11" name="TextBox 10">
            <a:extLst>
              <a:ext uri="{FF2B5EF4-FFF2-40B4-BE49-F238E27FC236}">
                <a16:creationId xmlns:a16="http://schemas.microsoft.com/office/drawing/2014/main" id="{CECF0C85-63AF-5F01-2DA6-E22E697EF519}"/>
              </a:ext>
            </a:extLst>
          </p:cNvPr>
          <p:cNvSpPr txBox="1"/>
          <p:nvPr/>
        </p:nvSpPr>
        <p:spPr>
          <a:xfrm>
            <a:off x="9442822" y="3723048"/>
            <a:ext cx="2382640" cy="1184940"/>
          </a:xfrm>
          <a:prstGeom prst="rect">
            <a:avLst/>
          </a:prstGeom>
          <a:noFill/>
        </p:spPr>
        <p:txBody>
          <a:bodyPr wrap="none" rtlCol="0">
            <a:spAutoFit/>
          </a:bodyPr>
          <a:lstStyle/>
          <a:p>
            <a:r>
              <a:rPr lang="en-US" sz="1300" dirty="0">
                <a:latin typeface="+mj-lt"/>
              </a:rPr>
              <a:t>- Vutrisiran SQ  q3 months, or</a:t>
            </a:r>
          </a:p>
          <a:p>
            <a:r>
              <a:rPr lang="en-US" sz="1300" dirty="0">
                <a:latin typeface="+mj-lt"/>
              </a:rPr>
              <a:t>- Patisiran   Infusion q3 weeks, or</a:t>
            </a:r>
          </a:p>
          <a:p>
            <a:r>
              <a:rPr lang="en-US" sz="1300" dirty="0">
                <a:latin typeface="+mj-lt"/>
              </a:rPr>
              <a:t>- Inotersen  SQ weekly</a:t>
            </a:r>
          </a:p>
          <a:p>
            <a:r>
              <a:rPr lang="en-US" sz="1300" dirty="0">
                <a:latin typeface="+mj-lt"/>
              </a:rPr>
              <a:t>- Eplontersen SQ q month</a:t>
            </a:r>
            <a:r>
              <a:rPr lang="en-US" sz="1300" baseline="30000" dirty="0">
                <a:latin typeface="+mj-lt"/>
              </a:rPr>
              <a:t>4</a:t>
            </a:r>
            <a:endParaRPr lang="en-US" sz="1300" dirty="0">
              <a:latin typeface="+mj-lt"/>
            </a:endParaRPr>
          </a:p>
          <a:p>
            <a:endParaRPr lang="en-US" sz="600" dirty="0">
              <a:latin typeface="+mj-lt"/>
            </a:endParaRPr>
          </a:p>
          <a:p>
            <a:r>
              <a:rPr lang="en-US" sz="1300" dirty="0">
                <a:latin typeface="+mj-lt"/>
              </a:rPr>
              <a:t>- Tafamidis</a:t>
            </a:r>
          </a:p>
        </p:txBody>
      </p:sp>
      <p:cxnSp>
        <p:nvCxnSpPr>
          <p:cNvPr id="12" name="Straight Connector 11">
            <a:extLst>
              <a:ext uri="{FF2B5EF4-FFF2-40B4-BE49-F238E27FC236}">
                <a16:creationId xmlns:a16="http://schemas.microsoft.com/office/drawing/2014/main" id="{A23D6854-2E49-9E5E-7A59-AFDB92D24194}"/>
              </a:ext>
            </a:extLst>
          </p:cNvPr>
          <p:cNvCxnSpPr>
            <a:cxnSpLocks/>
          </p:cNvCxnSpPr>
          <p:nvPr/>
        </p:nvCxnSpPr>
        <p:spPr>
          <a:xfrm>
            <a:off x="10549263" y="3289380"/>
            <a:ext cx="0" cy="374409"/>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1D51F5-1538-0343-F730-395C0AA8D299}"/>
              </a:ext>
            </a:extLst>
          </p:cNvPr>
          <p:cNvCxnSpPr>
            <a:cxnSpLocks/>
          </p:cNvCxnSpPr>
          <p:nvPr/>
        </p:nvCxnSpPr>
        <p:spPr>
          <a:xfrm>
            <a:off x="10549263" y="2490167"/>
            <a:ext cx="0" cy="380181"/>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D51C99FF-F15F-E81A-24AD-89256334C92E}"/>
              </a:ext>
            </a:extLst>
          </p:cNvPr>
          <p:cNvSpPr txBox="1"/>
          <p:nvPr/>
        </p:nvSpPr>
        <p:spPr>
          <a:xfrm>
            <a:off x="9691289" y="6529675"/>
            <a:ext cx="2492088" cy="276999"/>
          </a:xfrm>
          <a:prstGeom prst="rect">
            <a:avLst/>
          </a:prstGeom>
          <a:noFill/>
        </p:spPr>
        <p:txBody>
          <a:bodyPr wrap="square">
            <a:spAutoFit/>
          </a:bodyPr>
          <a:lstStyle/>
          <a:p>
            <a:r>
              <a:rPr lang="en-US" sz="1200" i="1" dirty="0">
                <a:latin typeface="+mj-lt"/>
              </a:rPr>
              <a:t>Version 1.0 //last reviewed Dec 2023</a:t>
            </a:r>
          </a:p>
        </p:txBody>
      </p:sp>
    </p:spTree>
    <p:extLst>
      <p:ext uri="{BB962C8B-B14F-4D97-AF65-F5344CB8AC3E}">
        <p14:creationId xmlns:p14="http://schemas.microsoft.com/office/powerpoint/2010/main" val="2326524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7FC3FC9-14D1-190D-579F-995579EB6E92}"/>
              </a:ext>
            </a:extLst>
          </p:cNvPr>
          <p:cNvSpPr/>
          <p:nvPr/>
        </p:nvSpPr>
        <p:spPr>
          <a:xfrm>
            <a:off x="1765632" y="2307430"/>
            <a:ext cx="3052786" cy="3744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5" name="Rectangle 4">
            <a:extLst>
              <a:ext uri="{FF2B5EF4-FFF2-40B4-BE49-F238E27FC236}">
                <a16:creationId xmlns:a16="http://schemas.microsoft.com/office/drawing/2014/main" id="{356E735E-9CB3-CB83-62EC-21FE49CA99B8}"/>
              </a:ext>
            </a:extLst>
          </p:cNvPr>
          <p:cNvSpPr/>
          <p:nvPr/>
        </p:nvSpPr>
        <p:spPr>
          <a:xfrm>
            <a:off x="1722269" y="1106451"/>
            <a:ext cx="8839588" cy="838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4" name="TextBox 3">
            <a:extLst>
              <a:ext uri="{FF2B5EF4-FFF2-40B4-BE49-F238E27FC236}">
                <a16:creationId xmlns:a16="http://schemas.microsoft.com/office/drawing/2014/main" id="{B6A931E9-AFB7-D09A-D0B8-B556B420C613}"/>
              </a:ext>
            </a:extLst>
          </p:cNvPr>
          <p:cNvSpPr txBox="1"/>
          <p:nvPr/>
        </p:nvSpPr>
        <p:spPr>
          <a:xfrm>
            <a:off x="4353500" y="1068819"/>
            <a:ext cx="4007636" cy="892552"/>
          </a:xfrm>
          <a:prstGeom prst="rect">
            <a:avLst/>
          </a:prstGeom>
          <a:noFill/>
        </p:spPr>
        <p:txBody>
          <a:bodyPr wrap="none" lIns="91440" tIns="45720" rIns="91440" bIns="45720" rtlCol="0" anchor="t">
            <a:spAutoFit/>
          </a:bodyPr>
          <a:lstStyle/>
          <a:p>
            <a:pPr algn="ctr"/>
            <a:r>
              <a:rPr lang="en-US" sz="1300" b="1" dirty="0">
                <a:latin typeface="+mj-lt"/>
              </a:rPr>
              <a:t>Loop Diuretics</a:t>
            </a:r>
            <a:r>
              <a:rPr lang="en-US" sz="1300" b="1" baseline="30000" dirty="0">
                <a:latin typeface="+mj-lt"/>
              </a:rPr>
              <a:t>1 </a:t>
            </a:r>
          </a:p>
          <a:p>
            <a:pPr algn="ctr"/>
            <a:r>
              <a:rPr lang="en-US" sz="1300" b="1" dirty="0">
                <a:latin typeface="+mj-lt"/>
              </a:rPr>
              <a:t>Loop diuretics + thiazides (metolazone or chlorothiazide) </a:t>
            </a:r>
            <a:endParaRPr lang="en-US" sz="1300" b="1" dirty="0">
              <a:latin typeface="+mj-lt"/>
              <a:cs typeface="Calibri Light"/>
            </a:endParaRPr>
          </a:p>
          <a:p>
            <a:pPr algn="ctr"/>
            <a:r>
              <a:rPr lang="en-US" sz="1300" b="1" dirty="0">
                <a:latin typeface="+mj-lt"/>
              </a:rPr>
              <a:t>MRA (spironolactone or eplerenone)</a:t>
            </a:r>
            <a:r>
              <a:rPr lang="en-US" sz="1300" b="1" baseline="30000" dirty="0">
                <a:latin typeface="+mj-lt"/>
              </a:rPr>
              <a:t>2</a:t>
            </a:r>
            <a:endParaRPr lang="en-US" sz="1300" b="1" baseline="30000" dirty="0">
              <a:latin typeface="+mj-lt"/>
              <a:ea typeface="Calibri Light"/>
              <a:cs typeface="Calibri Light"/>
            </a:endParaRPr>
          </a:p>
          <a:p>
            <a:pPr algn="ctr"/>
            <a:r>
              <a:rPr lang="en-US" sz="1300" b="1" dirty="0">
                <a:latin typeface="+mj-lt"/>
              </a:rPr>
              <a:t>SGLT2i may be considered</a:t>
            </a:r>
          </a:p>
        </p:txBody>
      </p:sp>
      <p:cxnSp>
        <p:nvCxnSpPr>
          <p:cNvPr id="7" name="Straight Connector 6">
            <a:extLst>
              <a:ext uri="{FF2B5EF4-FFF2-40B4-BE49-F238E27FC236}">
                <a16:creationId xmlns:a16="http://schemas.microsoft.com/office/drawing/2014/main" id="{591686C7-8FAF-487B-A0F5-3806CFD10238}"/>
              </a:ext>
            </a:extLst>
          </p:cNvPr>
          <p:cNvCxnSpPr>
            <a:cxnSpLocks/>
          </p:cNvCxnSpPr>
          <p:nvPr/>
        </p:nvCxnSpPr>
        <p:spPr>
          <a:xfrm>
            <a:off x="6359217" y="1948055"/>
            <a:ext cx="0" cy="126486"/>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A7FCB0D2-ACE4-E615-CEC6-D5A208C9781F}"/>
              </a:ext>
            </a:extLst>
          </p:cNvPr>
          <p:cNvSpPr txBox="1"/>
          <p:nvPr/>
        </p:nvSpPr>
        <p:spPr>
          <a:xfrm>
            <a:off x="1386531" y="5805700"/>
            <a:ext cx="9694344" cy="577081"/>
          </a:xfrm>
          <a:prstGeom prst="rect">
            <a:avLst/>
          </a:prstGeom>
          <a:noFill/>
        </p:spPr>
        <p:txBody>
          <a:bodyPr wrap="square" rtlCol="0">
            <a:spAutoFit/>
          </a:bodyPr>
          <a:lstStyle/>
          <a:p>
            <a:r>
              <a:rPr lang="en-US" sz="1050" dirty="0">
                <a:latin typeface="+mj-lt"/>
              </a:rPr>
              <a:t>ACE, angiotensin-converting enzyme inhibitor; ARB, angiotensin receptor blocker; </a:t>
            </a:r>
            <a:r>
              <a:rPr lang="en-US" sz="1050" dirty="0" err="1">
                <a:latin typeface="+mj-lt"/>
              </a:rPr>
              <a:t>ARNi</a:t>
            </a:r>
            <a:r>
              <a:rPr lang="en-US" sz="1050" dirty="0">
                <a:latin typeface="+mj-lt"/>
              </a:rPr>
              <a:t>, angiotensin receptor/neprilysin inhibitor; ATTR, transthyretin amyloidosis; BB, beta blocker; LVEF, left ventricular ejection fraction; MRA, mineralocorticoid receptor antagonists; SGLT2i, sodium/glucose cotransporter-2 inhibitors; NYHA, New York Heart Association.</a:t>
            </a:r>
          </a:p>
        </p:txBody>
      </p:sp>
      <p:sp>
        <p:nvSpPr>
          <p:cNvPr id="57" name="TextBox 56">
            <a:extLst>
              <a:ext uri="{FF2B5EF4-FFF2-40B4-BE49-F238E27FC236}">
                <a16:creationId xmlns:a16="http://schemas.microsoft.com/office/drawing/2014/main" id="{BDA974AB-C70B-A4E9-9265-DBF55B345901}"/>
              </a:ext>
            </a:extLst>
          </p:cNvPr>
          <p:cNvSpPr txBox="1"/>
          <p:nvPr/>
        </p:nvSpPr>
        <p:spPr>
          <a:xfrm>
            <a:off x="1599595" y="4486422"/>
            <a:ext cx="9026976" cy="1231106"/>
          </a:xfrm>
          <a:prstGeom prst="rect">
            <a:avLst/>
          </a:prstGeom>
          <a:noFill/>
        </p:spPr>
        <p:txBody>
          <a:bodyPr wrap="square" lIns="91440" tIns="45720" rIns="91440" bIns="45720" rtlCol="0" anchor="t">
            <a:spAutoFit/>
          </a:bodyPr>
          <a:lstStyle/>
          <a:p>
            <a:r>
              <a:rPr lang="en-US" sz="1200" baseline="30000" dirty="0">
                <a:latin typeface="+mj-lt"/>
              </a:rPr>
              <a:t>1 </a:t>
            </a:r>
            <a:r>
              <a:rPr lang="en-US" sz="1200" dirty="0">
                <a:latin typeface="+mj-lt"/>
              </a:rPr>
              <a:t>Loop diuretics with higher bioavailability (torsemide or bumetanide) are recommended. </a:t>
            </a:r>
          </a:p>
          <a:p>
            <a:r>
              <a:rPr lang="en-US" sz="1200" baseline="30000" dirty="0">
                <a:latin typeface="+mj-lt"/>
              </a:rPr>
              <a:t>2  </a:t>
            </a:r>
            <a:r>
              <a:rPr lang="en-US" sz="1200" dirty="0">
                <a:latin typeface="+mj-lt"/>
              </a:rPr>
              <a:t>MRA are rarely discontinued and are associated with reduced mortality (</a:t>
            </a:r>
            <a:r>
              <a:rPr lang="en-US" sz="1050" i="1" dirty="0" err="1">
                <a:ea typeface="+mn-lt"/>
                <a:cs typeface="+mn-lt"/>
              </a:rPr>
              <a:t>Ioanou</a:t>
            </a:r>
            <a:r>
              <a:rPr lang="en-US" sz="1050" i="1" dirty="0">
                <a:ea typeface="+mn-lt"/>
                <a:cs typeface="+mn-lt"/>
              </a:rPr>
              <a:t>, et al. </a:t>
            </a:r>
            <a:r>
              <a:rPr lang="en-US" sz="1050" i="1" dirty="0" err="1">
                <a:ea typeface="+mn-lt"/>
                <a:cs typeface="+mn-lt"/>
              </a:rPr>
              <a:t>Eur</a:t>
            </a:r>
            <a:r>
              <a:rPr lang="en-US" sz="1050" i="1" dirty="0">
                <a:ea typeface="+mn-lt"/>
                <a:cs typeface="+mn-lt"/>
              </a:rPr>
              <a:t> Heart J (2023) 44, 2893–2907</a:t>
            </a:r>
            <a:r>
              <a:rPr lang="en-US" sz="1200" dirty="0">
                <a:latin typeface="+mj-lt"/>
              </a:rPr>
              <a:t>).</a:t>
            </a:r>
            <a:endParaRPr lang="en-US" sz="1200" dirty="0">
              <a:latin typeface="+mj-lt"/>
              <a:ea typeface="Calibri Light"/>
              <a:cs typeface="Calibri Light"/>
            </a:endParaRPr>
          </a:p>
          <a:p>
            <a:r>
              <a:rPr lang="en-US" sz="1200" baseline="30000" dirty="0">
                <a:latin typeface="+mj-lt"/>
              </a:rPr>
              <a:t>3</a:t>
            </a:r>
            <a:r>
              <a:rPr lang="en-US" sz="1200" dirty="0">
                <a:latin typeface="+mj-lt"/>
              </a:rPr>
              <a:t> Defibrillators can be considered in LVEF &lt; 35%, but the benefit is unknown for primary prevention.  </a:t>
            </a:r>
            <a:endParaRPr lang="en-US" dirty="0"/>
          </a:p>
          <a:p>
            <a:pPr indent="-228600"/>
            <a:r>
              <a:rPr lang="en-US" sz="1200" baseline="30000" dirty="0">
                <a:latin typeface="+mj-lt"/>
              </a:rPr>
              <a:t>4</a:t>
            </a:r>
            <a:r>
              <a:rPr lang="en-US" sz="1200" dirty="0">
                <a:latin typeface="+mj-lt"/>
              </a:rPr>
              <a:t> Guideline directed medical therapy can worsen orthostatic hypotension, fatigue and dyspnea.  BBs (if tolerated) are associated with reduced</a:t>
            </a:r>
          </a:p>
          <a:p>
            <a:pPr indent="-228600"/>
            <a:r>
              <a:rPr lang="en-US" sz="1200" dirty="0">
                <a:latin typeface="+mj-lt"/>
              </a:rPr>
              <a:t>   risk of mortality </a:t>
            </a:r>
            <a:r>
              <a:rPr lang="en-US" sz="1400" dirty="0">
                <a:latin typeface="+mj-lt"/>
              </a:rPr>
              <a:t>(</a:t>
            </a:r>
            <a:r>
              <a:rPr lang="en-US" sz="1050" i="1" dirty="0" err="1">
                <a:ea typeface="+mn-lt"/>
                <a:cs typeface="+mn-lt"/>
              </a:rPr>
              <a:t>Ioanou</a:t>
            </a:r>
            <a:r>
              <a:rPr lang="en-US" sz="1050" i="1" dirty="0">
                <a:ea typeface="+mn-lt"/>
                <a:cs typeface="+mn-lt"/>
              </a:rPr>
              <a:t>, et al. </a:t>
            </a:r>
            <a:r>
              <a:rPr lang="en-US" sz="1050" i="1" dirty="0" err="1">
                <a:ea typeface="+mn-lt"/>
                <a:cs typeface="+mn-lt"/>
              </a:rPr>
              <a:t>Eur</a:t>
            </a:r>
            <a:r>
              <a:rPr lang="en-US" sz="1050" i="1" dirty="0">
                <a:ea typeface="+mn-lt"/>
                <a:cs typeface="+mn-lt"/>
              </a:rPr>
              <a:t> Heart J (2023) 44, 2893–2907</a:t>
            </a:r>
            <a:r>
              <a:rPr lang="en-US" sz="1400" dirty="0">
                <a:latin typeface="+mj-lt"/>
              </a:rPr>
              <a:t>)</a:t>
            </a:r>
            <a:r>
              <a:rPr lang="en-US" sz="1200" dirty="0">
                <a:latin typeface="+mj-lt"/>
              </a:rPr>
              <a:t>.   </a:t>
            </a:r>
            <a:endParaRPr lang="en-US" sz="1200" dirty="0">
              <a:latin typeface="+mj-lt"/>
              <a:ea typeface="Calibri Light"/>
              <a:cs typeface="Calibri Light"/>
            </a:endParaRPr>
          </a:p>
          <a:p>
            <a:r>
              <a:rPr lang="en-US" sz="1200" baseline="30000" dirty="0">
                <a:latin typeface="+mj-lt"/>
              </a:rPr>
              <a:t>5</a:t>
            </a:r>
            <a:r>
              <a:rPr lang="en-US" sz="1200" dirty="0">
                <a:latin typeface="+mj-lt"/>
              </a:rPr>
              <a:t> LVAD could be considered in patients with remodeled ventricles with systolic dysfunction and dilated left ventricles.</a:t>
            </a:r>
            <a:endParaRPr lang="en-US" sz="1200" dirty="0">
              <a:latin typeface="+mj-lt"/>
              <a:ea typeface="Calibri Light"/>
              <a:cs typeface="Calibri Light"/>
            </a:endParaRPr>
          </a:p>
        </p:txBody>
      </p:sp>
      <p:cxnSp>
        <p:nvCxnSpPr>
          <p:cNvPr id="8" name="Straight Connector 7">
            <a:extLst>
              <a:ext uri="{FF2B5EF4-FFF2-40B4-BE49-F238E27FC236}">
                <a16:creationId xmlns:a16="http://schemas.microsoft.com/office/drawing/2014/main" id="{7CE9CCCE-919B-A9D0-2076-420785BD63E5}"/>
              </a:ext>
            </a:extLst>
          </p:cNvPr>
          <p:cNvCxnSpPr>
            <a:cxnSpLocks/>
          </p:cNvCxnSpPr>
          <p:nvPr/>
        </p:nvCxnSpPr>
        <p:spPr>
          <a:xfrm flipH="1">
            <a:off x="4131729" y="2074541"/>
            <a:ext cx="4261788" cy="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090B2B2-6CC9-13C3-D9C1-C86761C858D5}"/>
              </a:ext>
            </a:extLst>
          </p:cNvPr>
          <p:cNvCxnSpPr>
            <a:cxnSpLocks/>
          </p:cNvCxnSpPr>
          <p:nvPr/>
        </p:nvCxnSpPr>
        <p:spPr>
          <a:xfrm flipH="1">
            <a:off x="4129151" y="2074541"/>
            <a:ext cx="3543" cy="216518"/>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10ECFDD8-9FCD-93E4-8F3F-A57A0B9397C9}"/>
              </a:ext>
            </a:extLst>
          </p:cNvPr>
          <p:cNvSpPr txBox="1"/>
          <p:nvPr/>
        </p:nvSpPr>
        <p:spPr>
          <a:xfrm>
            <a:off x="2809200" y="2326544"/>
            <a:ext cx="1025217" cy="307777"/>
          </a:xfrm>
          <a:prstGeom prst="rect">
            <a:avLst/>
          </a:prstGeom>
          <a:noFill/>
        </p:spPr>
        <p:txBody>
          <a:bodyPr wrap="none" rtlCol="0">
            <a:spAutoFit/>
          </a:bodyPr>
          <a:lstStyle/>
          <a:p>
            <a:r>
              <a:rPr lang="en-US" sz="1400" b="1" i="1" dirty="0">
                <a:latin typeface="+mj-lt"/>
              </a:rPr>
              <a:t>LVEF &gt; 50% </a:t>
            </a:r>
            <a:endParaRPr lang="en-US" sz="1400" b="1" i="1" baseline="30000" dirty="0">
              <a:latin typeface="+mj-lt"/>
            </a:endParaRPr>
          </a:p>
        </p:txBody>
      </p:sp>
      <p:sp>
        <p:nvSpPr>
          <p:cNvPr id="55" name="Rectangle 54">
            <a:extLst>
              <a:ext uri="{FF2B5EF4-FFF2-40B4-BE49-F238E27FC236}">
                <a16:creationId xmlns:a16="http://schemas.microsoft.com/office/drawing/2014/main" id="{252395F7-305E-B142-AC02-D172995EE7A9}"/>
              </a:ext>
            </a:extLst>
          </p:cNvPr>
          <p:cNvSpPr/>
          <p:nvPr/>
        </p:nvSpPr>
        <p:spPr>
          <a:xfrm>
            <a:off x="6867387" y="2303892"/>
            <a:ext cx="3694470" cy="1083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56" name="TextBox 55">
            <a:extLst>
              <a:ext uri="{FF2B5EF4-FFF2-40B4-BE49-F238E27FC236}">
                <a16:creationId xmlns:a16="http://schemas.microsoft.com/office/drawing/2014/main" id="{37215FB3-6FB9-1F59-23CE-B870F9617FFE}"/>
              </a:ext>
            </a:extLst>
          </p:cNvPr>
          <p:cNvSpPr txBox="1"/>
          <p:nvPr/>
        </p:nvSpPr>
        <p:spPr>
          <a:xfrm>
            <a:off x="7921704" y="2327967"/>
            <a:ext cx="1044453" cy="307777"/>
          </a:xfrm>
          <a:prstGeom prst="rect">
            <a:avLst/>
          </a:prstGeom>
          <a:noFill/>
        </p:spPr>
        <p:txBody>
          <a:bodyPr wrap="none" lIns="91440" tIns="45720" rIns="91440" bIns="45720" rtlCol="0" anchor="t">
            <a:spAutoFit/>
          </a:bodyPr>
          <a:lstStyle/>
          <a:p>
            <a:r>
              <a:rPr lang="en-US" sz="1400" b="1" i="1" dirty="0">
                <a:latin typeface="+mj-lt"/>
              </a:rPr>
              <a:t>LVEF &lt; 50%</a:t>
            </a:r>
            <a:r>
              <a:rPr lang="en-US" sz="1400" b="1" i="1" baseline="30000" dirty="0">
                <a:latin typeface="+mj-lt"/>
              </a:rPr>
              <a:t>3</a:t>
            </a:r>
            <a:endParaRPr lang="en-US" sz="1400" b="1" i="1" dirty="0">
              <a:latin typeface="+mj-lt"/>
            </a:endParaRPr>
          </a:p>
        </p:txBody>
      </p:sp>
      <p:sp>
        <p:nvSpPr>
          <p:cNvPr id="58" name="TextBox 57">
            <a:extLst>
              <a:ext uri="{FF2B5EF4-FFF2-40B4-BE49-F238E27FC236}">
                <a16:creationId xmlns:a16="http://schemas.microsoft.com/office/drawing/2014/main" id="{05884D46-D349-FDE0-FF89-8FC9862BE4DC}"/>
              </a:ext>
            </a:extLst>
          </p:cNvPr>
          <p:cNvSpPr txBox="1"/>
          <p:nvPr/>
        </p:nvSpPr>
        <p:spPr>
          <a:xfrm>
            <a:off x="6986246" y="2536901"/>
            <a:ext cx="3572068" cy="692497"/>
          </a:xfrm>
          <a:prstGeom prst="rect">
            <a:avLst/>
          </a:prstGeom>
          <a:noFill/>
        </p:spPr>
        <p:txBody>
          <a:bodyPr wrap="square" lIns="91440" tIns="45720" rIns="91440" bIns="45720" rtlCol="0" anchor="t">
            <a:spAutoFit/>
          </a:bodyPr>
          <a:lstStyle/>
          <a:p>
            <a:r>
              <a:rPr lang="en-US" sz="1300" b="1" dirty="0">
                <a:latin typeface="+mj-lt"/>
              </a:rPr>
              <a:t>Guideline directed medical therapy</a:t>
            </a:r>
            <a:r>
              <a:rPr lang="en-US" sz="1300" b="1" baseline="30000" dirty="0">
                <a:latin typeface="+mj-lt"/>
              </a:rPr>
              <a:t>4</a:t>
            </a:r>
          </a:p>
          <a:p>
            <a:r>
              <a:rPr lang="en-US" sz="1300" b="1" dirty="0">
                <a:latin typeface="+mj-lt"/>
              </a:rPr>
              <a:t>   - Low-dose BB if tolerated</a:t>
            </a:r>
            <a:endParaRPr lang="en-US" sz="1300" b="1" baseline="30000" dirty="0">
              <a:latin typeface="+mj-lt"/>
              <a:ea typeface="Calibri Light"/>
              <a:cs typeface="Calibri Light"/>
            </a:endParaRPr>
          </a:p>
          <a:p>
            <a:r>
              <a:rPr lang="en-US" sz="1300" b="1" baseline="30000" dirty="0">
                <a:latin typeface="+mj-lt"/>
                <a:ea typeface="Calibri Light"/>
                <a:cs typeface="Calibri Light"/>
              </a:rPr>
              <a:t>   </a:t>
            </a:r>
            <a:r>
              <a:rPr lang="en-US" sz="1300" b="1" dirty="0">
                <a:latin typeface="+mj-lt"/>
                <a:ea typeface="Calibri Light" panose="020F0302020204030204"/>
                <a:cs typeface="Calibri Light" panose="020F0302020204030204"/>
              </a:rPr>
              <a:t> - Low dose ACE inhibitor, ARB,  </a:t>
            </a:r>
            <a:r>
              <a:rPr lang="en-US" sz="1300" b="1" dirty="0" err="1">
                <a:latin typeface="+mj-lt"/>
                <a:ea typeface="Calibri Light" panose="020F0302020204030204"/>
                <a:cs typeface="Calibri Light" panose="020F0302020204030204"/>
              </a:rPr>
              <a:t>ARNi</a:t>
            </a:r>
            <a:r>
              <a:rPr lang="en-US" sz="1300" b="1" dirty="0">
                <a:latin typeface="+mj-lt"/>
                <a:ea typeface="Calibri Light" panose="020F0302020204030204"/>
                <a:cs typeface="Calibri Light" panose="020F0302020204030204"/>
              </a:rPr>
              <a:t>  if  tolerated.</a:t>
            </a:r>
          </a:p>
        </p:txBody>
      </p:sp>
      <p:cxnSp>
        <p:nvCxnSpPr>
          <p:cNvPr id="62" name="Straight Connector 61">
            <a:extLst>
              <a:ext uri="{FF2B5EF4-FFF2-40B4-BE49-F238E27FC236}">
                <a16:creationId xmlns:a16="http://schemas.microsoft.com/office/drawing/2014/main" id="{22B6C3A8-B10B-91B3-868C-2987A96FFDB3}"/>
              </a:ext>
            </a:extLst>
          </p:cNvPr>
          <p:cNvCxnSpPr>
            <a:cxnSpLocks/>
          </p:cNvCxnSpPr>
          <p:nvPr/>
        </p:nvCxnSpPr>
        <p:spPr>
          <a:xfrm>
            <a:off x="3278027" y="2678832"/>
            <a:ext cx="0" cy="974322"/>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F710A438-0C3F-94CF-699D-BEEC74D73DAF}"/>
              </a:ext>
            </a:extLst>
          </p:cNvPr>
          <p:cNvSpPr/>
          <p:nvPr/>
        </p:nvSpPr>
        <p:spPr>
          <a:xfrm>
            <a:off x="1718726" y="3675163"/>
            <a:ext cx="8839588" cy="7472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12" name="TextBox 11">
            <a:extLst>
              <a:ext uri="{FF2B5EF4-FFF2-40B4-BE49-F238E27FC236}">
                <a16:creationId xmlns:a16="http://schemas.microsoft.com/office/drawing/2014/main" id="{BF16A765-BFE9-38CD-6036-932DBE40248B}"/>
              </a:ext>
            </a:extLst>
          </p:cNvPr>
          <p:cNvSpPr txBox="1"/>
          <p:nvPr/>
        </p:nvSpPr>
        <p:spPr>
          <a:xfrm>
            <a:off x="5008594" y="3725040"/>
            <a:ext cx="2720389" cy="441146"/>
          </a:xfrm>
          <a:prstGeom prst="rect">
            <a:avLst/>
          </a:prstGeom>
          <a:noFill/>
        </p:spPr>
        <p:txBody>
          <a:bodyPr wrap="square" lIns="91440" tIns="45720" rIns="91440" bIns="45720" rtlCol="0" anchor="t">
            <a:spAutoFit/>
          </a:bodyPr>
          <a:lstStyle/>
          <a:p>
            <a:r>
              <a:rPr lang="en-US" sz="1400" b="1" i="1" dirty="0">
                <a:latin typeface="+mj-lt"/>
              </a:rPr>
              <a:t>Refractory heart failure/ NYHA IV</a:t>
            </a:r>
            <a:endParaRPr lang="en-US" sz="1400" b="1" i="1" baseline="30000" dirty="0">
              <a:latin typeface="+mj-lt"/>
            </a:endParaRPr>
          </a:p>
          <a:p>
            <a:endParaRPr lang="en-US" sz="1300" b="1" baseline="30000" dirty="0">
              <a:latin typeface="+mj-lt"/>
            </a:endParaRPr>
          </a:p>
        </p:txBody>
      </p:sp>
      <p:sp>
        <p:nvSpPr>
          <p:cNvPr id="13" name="TextBox 12">
            <a:extLst>
              <a:ext uri="{FF2B5EF4-FFF2-40B4-BE49-F238E27FC236}">
                <a16:creationId xmlns:a16="http://schemas.microsoft.com/office/drawing/2014/main" id="{9A4A424D-902E-9B20-9002-44373F960D57}"/>
              </a:ext>
            </a:extLst>
          </p:cNvPr>
          <p:cNvSpPr txBox="1"/>
          <p:nvPr/>
        </p:nvSpPr>
        <p:spPr>
          <a:xfrm>
            <a:off x="2807346" y="4023828"/>
            <a:ext cx="6777803" cy="292388"/>
          </a:xfrm>
          <a:prstGeom prst="rect">
            <a:avLst/>
          </a:prstGeom>
          <a:noFill/>
        </p:spPr>
        <p:txBody>
          <a:bodyPr wrap="square" lIns="91440" tIns="45720" rIns="91440" bIns="45720" rtlCol="0" anchor="t">
            <a:spAutoFit/>
          </a:bodyPr>
          <a:lstStyle/>
          <a:p>
            <a:r>
              <a:rPr lang="en-US" sz="1300" b="1" dirty="0">
                <a:latin typeface="+mj-lt"/>
              </a:rPr>
              <a:t>Referral for advanced therapies: Heart transplantation, LVAD</a:t>
            </a:r>
            <a:r>
              <a:rPr lang="en-US" sz="1300" b="1" baseline="30000" dirty="0">
                <a:latin typeface="+mj-lt"/>
              </a:rPr>
              <a:t>4</a:t>
            </a:r>
            <a:r>
              <a:rPr lang="en-US" sz="1300" b="1" dirty="0">
                <a:latin typeface="+mj-lt"/>
              </a:rPr>
              <a:t>,  home inotropes,  palliative care</a:t>
            </a:r>
          </a:p>
        </p:txBody>
      </p:sp>
      <p:cxnSp>
        <p:nvCxnSpPr>
          <p:cNvPr id="15" name="Straight Connector 14">
            <a:extLst>
              <a:ext uri="{FF2B5EF4-FFF2-40B4-BE49-F238E27FC236}">
                <a16:creationId xmlns:a16="http://schemas.microsoft.com/office/drawing/2014/main" id="{8DC49172-2C7D-FFC4-96EB-AC9A04A9AC8B}"/>
              </a:ext>
            </a:extLst>
          </p:cNvPr>
          <p:cNvCxnSpPr>
            <a:cxnSpLocks/>
          </p:cNvCxnSpPr>
          <p:nvPr/>
        </p:nvCxnSpPr>
        <p:spPr>
          <a:xfrm flipH="1">
            <a:off x="8396351" y="2074541"/>
            <a:ext cx="3543" cy="216518"/>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8697FE5-4663-E7E0-2E29-6DB9CEBDEE88}"/>
              </a:ext>
            </a:extLst>
          </p:cNvPr>
          <p:cNvCxnSpPr>
            <a:cxnSpLocks/>
          </p:cNvCxnSpPr>
          <p:nvPr/>
        </p:nvCxnSpPr>
        <p:spPr>
          <a:xfrm flipH="1">
            <a:off x="8396351" y="3387988"/>
            <a:ext cx="3543" cy="266649"/>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4" descr="Mayo Clinic logo and symbol, meaning, history, PNG">
            <a:extLst>
              <a:ext uri="{FF2B5EF4-FFF2-40B4-BE49-F238E27FC236}">
                <a16:creationId xmlns:a16="http://schemas.microsoft.com/office/drawing/2014/main" id="{F8BF5E44-244B-787F-C88C-A4B0CE57AA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417" b="23554"/>
          <a:stretch/>
        </p:blipFill>
        <p:spPr bwMode="auto">
          <a:xfrm>
            <a:off x="278987" y="42978"/>
            <a:ext cx="1894745" cy="65689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F219A62C-03F6-7CF1-CE6A-48823BAD4A78}"/>
              </a:ext>
            </a:extLst>
          </p:cNvPr>
          <p:cNvSpPr txBox="1"/>
          <p:nvPr/>
        </p:nvSpPr>
        <p:spPr>
          <a:xfrm>
            <a:off x="2253633" y="416074"/>
            <a:ext cx="7709021" cy="523220"/>
          </a:xfrm>
          <a:prstGeom prst="rect">
            <a:avLst/>
          </a:prstGeom>
          <a:noFill/>
        </p:spPr>
        <p:txBody>
          <a:bodyPr wrap="square" rtlCol="0">
            <a:spAutoFit/>
          </a:bodyPr>
          <a:lstStyle/>
          <a:p>
            <a:pPr algn="ctr"/>
            <a:r>
              <a:rPr lang="en-US" sz="2800" b="1" dirty="0"/>
              <a:t>Treatment of heart failure in ATTR amyloidosis</a:t>
            </a:r>
            <a:r>
              <a:rPr lang="en-US" sz="2800" b="1" baseline="30000" dirty="0"/>
              <a:t>1</a:t>
            </a:r>
          </a:p>
        </p:txBody>
      </p:sp>
      <p:sp>
        <p:nvSpPr>
          <p:cNvPr id="14" name="Rectangle 13">
            <a:extLst>
              <a:ext uri="{FF2B5EF4-FFF2-40B4-BE49-F238E27FC236}">
                <a16:creationId xmlns:a16="http://schemas.microsoft.com/office/drawing/2014/main" id="{0231CEE0-F08A-2D41-8602-4D27211F26A3}"/>
              </a:ext>
            </a:extLst>
          </p:cNvPr>
          <p:cNvSpPr/>
          <p:nvPr/>
        </p:nvSpPr>
        <p:spPr>
          <a:xfrm>
            <a:off x="296176" y="13686"/>
            <a:ext cx="11887200" cy="1268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2" name="TextBox 1">
            <a:extLst>
              <a:ext uri="{FF2B5EF4-FFF2-40B4-BE49-F238E27FC236}">
                <a16:creationId xmlns:a16="http://schemas.microsoft.com/office/drawing/2014/main" id="{0771B633-6D55-95FF-50B7-0DCA7B74DF78}"/>
              </a:ext>
            </a:extLst>
          </p:cNvPr>
          <p:cNvSpPr txBox="1"/>
          <p:nvPr/>
        </p:nvSpPr>
        <p:spPr>
          <a:xfrm>
            <a:off x="9691289" y="6529675"/>
            <a:ext cx="2492088" cy="276999"/>
          </a:xfrm>
          <a:prstGeom prst="rect">
            <a:avLst/>
          </a:prstGeom>
          <a:noFill/>
        </p:spPr>
        <p:txBody>
          <a:bodyPr wrap="square">
            <a:spAutoFit/>
          </a:bodyPr>
          <a:lstStyle/>
          <a:p>
            <a:r>
              <a:rPr lang="en-US" sz="1200" i="1" dirty="0">
                <a:latin typeface="+mj-lt"/>
              </a:rPr>
              <a:t>Version 1.0 //last reviewed Dec 2023</a:t>
            </a:r>
          </a:p>
        </p:txBody>
      </p:sp>
    </p:spTree>
    <p:extLst>
      <p:ext uri="{BB962C8B-B14F-4D97-AF65-F5344CB8AC3E}">
        <p14:creationId xmlns:p14="http://schemas.microsoft.com/office/powerpoint/2010/main" val="3608823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56E735E-9CB3-CB83-62EC-21FE49CA99B8}"/>
              </a:ext>
            </a:extLst>
          </p:cNvPr>
          <p:cNvSpPr/>
          <p:nvPr/>
        </p:nvSpPr>
        <p:spPr>
          <a:xfrm>
            <a:off x="1386531" y="1409570"/>
            <a:ext cx="9694339" cy="3385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4" name="TextBox 3">
            <a:extLst>
              <a:ext uri="{FF2B5EF4-FFF2-40B4-BE49-F238E27FC236}">
                <a16:creationId xmlns:a16="http://schemas.microsoft.com/office/drawing/2014/main" id="{B6A931E9-AFB7-D09A-D0B8-B556B420C613}"/>
              </a:ext>
            </a:extLst>
          </p:cNvPr>
          <p:cNvSpPr txBox="1"/>
          <p:nvPr/>
        </p:nvSpPr>
        <p:spPr>
          <a:xfrm>
            <a:off x="5760938" y="1425033"/>
            <a:ext cx="1427570" cy="307777"/>
          </a:xfrm>
          <a:prstGeom prst="rect">
            <a:avLst/>
          </a:prstGeom>
          <a:noFill/>
        </p:spPr>
        <p:txBody>
          <a:bodyPr wrap="none" rtlCol="0">
            <a:spAutoFit/>
          </a:bodyPr>
          <a:lstStyle/>
          <a:p>
            <a:r>
              <a:rPr lang="en-US" sz="1400" b="1" dirty="0"/>
              <a:t>Anticoagulation</a:t>
            </a:r>
            <a:r>
              <a:rPr lang="en-US" sz="1400" b="1" baseline="30000" dirty="0"/>
              <a:t>1</a:t>
            </a:r>
            <a:endParaRPr lang="en-US" sz="1400" b="1" dirty="0"/>
          </a:p>
        </p:txBody>
      </p:sp>
      <p:cxnSp>
        <p:nvCxnSpPr>
          <p:cNvPr id="7" name="Straight Connector 6">
            <a:extLst>
              <a:ext uri="{FF2B5EF4-FFF2-40B4-BE49-F238E27FC236}">
                <a16:creationId xmlns:a16="http://schemas.microsoft.com/office/drawing/2014/main" id="{591686C7-8FAF-487B-A0F5-3806CFD10238}"/>
              </a:ext>
            </a:extLst>
          </p:cNvPr>
          <p:cNvCxnSpPr>
            <a:cxnSpLocks/>
          </p:cNvCxnSpPr>
          <p:nvPr/>
        </p:nvCxnSpPr>
        <p:spPr>
          <a:xfrm>
            <a:off x="6366272" y="1747955"/>
            <a:ext cx="0" cy="16236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A7FCB0D2-ACE4-E615-CEC6-D5A208C9781F}"/>
              </a:ext>
            </a:extLst>
          </p:cNvPr>
          <p:cNvSpPr txBox="1"/>
          <p:nvPr/>
        </p:nvSpPr>
        <p:spPr>
          <a:xfrm>
            <a:off x="1386531" y="6103414"/>
            <a:ext cx="9694344" cy="261610"/>
          </a:xfrm>
          <a:prstGeom prst="rect">
            <a:avLst/>
          </a:prstGeom>
          <a:noFill/>
        </p:spPr>
        <p:txBody>
          <a:bodyPr wrap="square" rtlCol="0">
            <a:spAutoFit/>
          </a:bodyPr>
          <a:lstStyle/>
          <a:p>
            <a:r>
              <a:rPr lang="en-US" sz="1100" dirty="0">
                <a:latin typeface="+mj-lt"/>
              </a:rPr>
              <a:t>ATTR, transthyretin amyloidosis; ; AV, atrio-</a:t>
            </a:r>
            <a:r>
              <a:rPr lang="en-US" sz="1100" dirty="0" err="1">
                <a:latin typeface="+mj-lt"/>
              </a:rPr>
              <a:t>ventricularTEE</a:t>
            </a:r>
            <a:r>
              <a:rPr lang="en-US" sz="1100" dirty="0">
                <a:latin typeface="+mj-lt"/>
              </a:rPr>
              <a:t>, transesophageal echocardiogram.</a:t>
            </a:r>
          </a:p>
        </p:txBody>
      </p:sp>
      <p:sp>
        <p:nvSpPr>
          <p:cNvPr id="57" name="TextBox 56">
            <a:extLst>
              <a:ext uri="{FF2B5EF4-FFF2-40B4-BE49-F238E27FC236}">
                <a16:creationId xmlns:a16="http://schemas.microsoft.com/office/drawing/2014/main" id="{BDA974AB-C70B-A4E9-9265-DBF55B345901}"/>
              </a:ext>
            </a:extLst>
          </p:cNvPr>
          <p:cNvSpPr txBox="1"/>
          <p:nvPr/>
        </p:nvSpPr>
        <p:spPr>
          <a:xfrm>
            <a:off x="1386531" y="4884909"/>
            <a:ext cx="10244983" cy="1200329"/>
          </a:xfrm>
          <a:prstGeom prst="rect">
            <a:avLst/>
          </a:prstGeom>
          <a:noFill/>
        </p:spPr>
        <p:txBody>
          <a:bodyPr wrap="square" lIns="91440" tIns="45720" rIns="91440" bIns="45720" rtlCol="0" anchor="t">
            <a:spAutoFit/>
          </a:bodyPr>
          <a:lstStyle/>
          <a:p>
            <a:r>
              <a:rPr lang="en-US" sz="1200" baseline="30000" dirty="0">
                <a:latin typeface="+mj-lt"/>
              </a:rPr>
              <a:t>1 </a:t>
            </a:r>
            <a:r>
              <a:rPr lang="en-US" sz="1200" dirty="0">
                <a:latin typeface="+mj-lt"/>
              </a:rPr>
              <a:t>Start anticoagulation independently of CHA2DS2-VASc score. Watchman devices are not recommended because of theoretical risk for thrombus formation.</a:t>
            </a:r>
          </a:p>
          <a:p>
            <a:r>
              <a:rPr lang="en-US" sz="1200" baseline="30000" dirty="0">
                <a:latin typeface="+mj-lt"/>
              </a:rPr>
              <a:t>2  </a:t>
            </a:r>
            <a:r>
              <a:rPr lang="en-US" sz="1200" dirty="0">
                <a:latin typeface="+mj-lt"/>
              </a:rPr>
              <a:t>Non-dihydropyridine calcium channel blockers (diltiazem and verapamil) are contraindicated in amyloidosis. </a:t>
            </a:r>
          </a:p>
          <a:p>
            <a:r>
              <a:rPr lang="en-US" sz="1200" baseline="30000" dirty="0">
                <a:latin typeface="+mj-lt"/>
              </a:rPr>
              <a:t>3 </a:t>
            </a:r>
            <a:r>
              <a:rPr lang="en-US" sz="1200" dirty="0">
                <a:latin typeface="+mj-lt"/>
              </a:rPr>
              <a:t>Low-dose digoxin with close monitoring.  Goal trough level &lt; 0.8 ng/l</a:t>
            </a:r>
          </a:p>
          <a:p>
            <a:r>
              <a:rPr lang="en-US" sz="1200" baseline="30000" dirty="0">
                <a:latin typeface="+mj-lt"/>
              </a:rPr>
              <a:t>4</a:t>
            </a:r>
            <a:r>
              <a:rPr lang="en-US" sz="1200" dirty="0">
                <a:latin typeface="+mj-lt"/>
              </a:rPr>
              <a:t> TEE is strongly suggested regardless of anticoagulation status.  Cardioversion is usually unsuccessful. </a:t>
            </a:r>
            <a:endParaRPr lang="en-US" sz="1200" baseline="30000" dirty="0">
              <a:latin typeface="+mj-lt"/>
            </a:endParaRPr>
          </a:p>
          <a:p>
            <a:r>
              <a:rPr lang="en-US" sz="1200" baseline="30000" dirty="0">
                <a:latin typeface="+mj-lt"/>
              </a:rPr>
              <a:t>5 </a:t>
            </a:r>
            <a:r>
              <a:rPr lang="en-US" sz="1200" dirty="0">
                <a:latin typeface="+mj-lt"/>
              </a:rPr>
              <a:t>Atrial fibrillation ablation could be considered, with better response in early stages.</a:t>
            </a:r>
            <a:endParaRPr lang="en-US" sz="1200" dirty="0">
              <a:latin typeface="+mj-lt"/>
              <a:cs typeface="Calibri Light"/>
            </a:endParaRPr>
          </a:p>
          <a:p>
            <a:r>
              <a:rPr lang="en-US" sz="1200" baseline="30000" dirty="0">
                <a:latin typeface="+mj-lt"/>
              </a:rPr>
              <a:t> 6 </a:t>
            </a:r>
            <a:r>
              <a:rPr lang="en-US" sz="1200" dirty="0">
                <a:latin typeface="+mj-lt"/>
              </a:rPr>
              <a:t>Biventricular/his pacing is recommended.</a:t>
            </a:r>
          </a:p>
        </p:txBody>
      </p:sp>
      <p:sp>
        <p:nvSpPr>
          <p:cNvPr id="2" name="TextBox 1">
            <a:extLst>
              <a:ext uri="{FF2B5EF4-FFF2-40B4-BE49-F238E27FC236}">
                <a16:creationId xmlns:a16="http://schemas.microsoft.com/office/drawing/2014/main" id="{A682B506-E01C-84E5-3FA3-46244E07B7D2}"/>
              </a:ext>
            </a:extLst>
          </p:cNvPr>
          <p:cNvSpPr txBox="1"/>
          <p:nvPr/>
        </p:nvSpPr>
        <p:spPr>
          <a:xfrm>
            <a:off x="1696654" y="594961"/>
            <a:ext cx="8798691" cy="523220"/>
          </a:xfrm>
          <a:prstGeom prst="rect">
            <a:avLst/>
          </a:prstGeom>
          <a:noFill/>
        </p:spPr>
        <p:txBody>
          <a:bodyPr wrap="none" rtlCol="0">
            <a:spAutoFit/>
          </a:bodyPr>
          <a:lstStyle/>
          <a:p>
            <a:r>
              <a:rPr lang="en-US" sz="2800" b="1" dirty="0"/>
              <a:t>Treatment of Atrial flutter/fibrillation in ATTR amyloidosis</a:t>
            </a:r>
          </a:p>
        </p:txBody>
      </p:sp>
      <p:cxnSp>
        <p:nvCxnSpPr>
          <p:cNvPr id="8" name="Straight Connector 7">
            <a:extLst>
              <a:ext uri="{FF2B5EF4-FFF2-40B4-BE49-F238E27FC236}">
                <a16:creationId xmlns:a16="http://schemas.microsoft.com/office/drawing/2014/main" id="{7CE9CCCE-919B-A9D0-2076-420785BD63E5}"/>
              </a:ext>
            </a:extLst>
          </p:cNvPr>
          <p:cNvCxnSpPr>
            <a:cxnSpLocks/>
          </p:cNvCxnSpPr>
          <p:nvPr/>
        </p:nvCxnSpPr>
        <p:spPr>
          <a:xfrm flipH="1">
            <a:off x="3243971" y="1913793"/>
            <a:ext cx="5943600" cy="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090B2B2-6CC9-13C3-D9C1-C86761C858D5}"/>
              </a:ext>
            </a:extLst>
          </p:cNvPr>
          <p:cNvCxnSpPr>
            <a:cxnSpLocks/>
          </p:cNvCxnSpPr>
          <p:nvPr/>
        </p:nvCxnSpPr>
        <p:spPr>
          <a:xfrm>
            <a:off x="3251211" y="1913793"/>
            <a:ext cx="0" cy="386080"/>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1DDE98CD-E914-01E8-412D-0C7FF88E0796}"/>
              </a:ext>
            </a:extLst>
          </p:cNvPr>
          <p:cNvSpPr/>
          <p:nvPr/>
        </p:nvSpPr>
        <p:spPr>
          <a:xfrm>
            <a:off x="1422411" y="2315352"/>
            <a:ext cx="3657600" cy="1097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32" name="TextBox 31">
            <a:extLst>
              <a:ext uri="{FF2B5EF4-FFF2-40B4-BE49-F238E27FC236}">
                <a16:creationId xmlns:a16="http://schemas.microsoft.com/office/drawing/2014/main" id="{10ECFDD8-9FCD-93E4-8F3F-A57A0B9397C9}"/>
              </a:ext>
            </a:extLst>
          </p:cNvPr>
          <p:cNvSpPr txBox="1"/>
          <p:nvPr/>
        </p:nvSpPr>
        <p:spPr>
          <a:xfrm>
            <a:off x="2664192" y="2332843"/>
            <a:ext cx="1174039" cy="441146"/>
          </a:xfrm>
          <a:prstGeom prst="rect">
            <a:avLst/>
          </a:prstGeom>
          <a:noFill/>
        </p:spPr>
        <p:txBody>
          <a:bodyPr wrap="none" rtlCol="0">
            <a:spAutoFit/>
          </a:bodyPr>
          <a:lstStyle/>
          <a:p>
            <a:r>
              <a:rPr lang="en-US" sz="1400" b="1" i="1" dirty="0"/>
              <a:t>Rate Control</a:t>
            </a:r>
            <a:r>
              <a:rPr lang="en-US" sz="1400" b="1" i="1" baseline="30000" dirty="0"/>
              <a:t>2</a:t>
            </a:r>
          </a:p>
          <a:p>
            <a:endParaRPr lang="en-US" sz="1300" b="1" baseline="30000" dirty="0"/>
          </a:p>
        </p:txBody>
      </p:sp>
      <p:cxnSp>
        <p:nvCxnSpPr>
          <p:cNvPr id="49" name="Straight Connector 48">
            <a:extLst>
              <a:ext uri="{FF2B5EF4-FFF2-40B4-BE49-F238E27FC236}">
                <a16:creationId xmlns:a16="http://schemas.microsoft.com/office/drawing/2014/main" id="{20D676F1-0E98-6AFD-0F9D-D09C0C204085}"/>
              </a:ext>
            </a:extLst>
          </p:cNvPr>
          <p:cNvCxnSpPr>
            <a:cxnSpLocks/>
          </p:cNvCxnSpPr>
          <p:nvPr/>
        </p:nvCxnSpPr>
        <p:spPr>
          <a:xfrm>
            <a:off x="9201381" y="1913793"/>
            <a:ext cx="0" cy="382359"/>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6E046F00-9053-08D3-A732-7D2912AE986D}"/>
              </a:ext>
            </a:extLst>
          </p:cNvPr>
          <p:cNvSpPr txBox="1"/>
          <p:nvPr/>
        </p:nvSpPr>
        <p:spPr>
          <a:xfrm>
            <a:off x="2340353" y="2641306"/>
            <a:ext cx="1821717" cy="492443"/>
          </a:xfrm>
          <a:prstGeom prst="rect">
            <a:avLst/>
          </a:prstGeom>
          <a:noFill/>
        </p:spPr>
        <p:txBody>
          <a:bodyPr wrap="none" rtlCol="0">
            <a:spAutoFit/>
          </a:bodyPr>
          <a:lstStyle/>
          <a:p>
            <a:r>
              <a:rPr lang="en-US" sz="1300" dirty="0"/>
              <a:t>- Low dose beta blocker</a:t>
            </a:r>
          </a:p>
          <a:p>
            <a:r>
              <a:rPr lang="en-US" sz="1300" dirty="0"/>
              <a:t>- Digoxin</a:t>
            </a:r>
            <a:r>
              <a:rPr lang="en-US" sz="1300" baseline="30000" dirty="0"/>
              <a:t>3</a:t>
            </a:r>
            <a:endParaRPr lang="en-US" sz="1300" dirty="0"/>
          </a:p>
        </p:txBody>
      </p:sp>
      <p:sp>
        <p:nvSpPr>
          <p:cNvPr id="55" name="Rectangle 54">
            <a:extLst>
              <a:ext uri="{FF2B5EF4-FFF2-40B4-BE49-F238E27FC236}">
                <a16:creationId xmlns:a16="http://schemas.microsoft.com/office/drawing/2014/main" id="{252395F7-305E-B142-AC02-D172995EE7A9}"/>
              </a:ext>
            </a:extLst>
          </p:cNvPr>
          <p:cNvSpPr/>
          <p:nvPr/>
        </p:nvSpPr>
        <p:spPr>
          <a:xfrm>
            <a:off x="7452939" y="2310190"/>
            <a:ext cx="3657600" cy="1097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56" name="TextBox 55">
            <a:extLst>
              <a:ext uri="{FF2B5EF4-FFF2-40B4-BE49-F238E27FC236}">
                <a16:creationId xmlns:a16="http://schemas.microsoft.com/office/drawing/2014/main" id="{37215FB3-6FB9-1F59-23CE-B870F9617FFE}"/>
              </a:ext>
            </a:extLst>
          </p:cNvPr>
          <p:cNvSpPr txBox="1"/>
          <p:nvPr/>
        </p:nvSpPr>
        <p:spPr>
          <a:xfrm>
            <a:off x="8583712" y="2334586"/>
            <a:ext cx="1359859" cy="441146"/>
          </a:xfrm>
          <a:prstGeom prst="rect">
            <a:avLst/>
          </a:prstGeom>
          <a:noFill/>
        </p:spPr>
        <p:txBody>
          <a:bodyPr wrap="none" rtlCol="0">
            <a:spAutoFit/>
          </a:bodyPr>
          <a:lstStyle/>
          <a:p>
            <a:r>
              <a:rPr lang="en-US" sz="1400" b="1" i="1" dirty="0"/>
              <a:t>Rhythm Control</a:t>
            </a:r>
          </a:p>
          <a:p>
            <a:endParaRPr lang="en-US" sz="1300" b="1" baseline="30000" dirty="0"/>
          </a:p>
        </p:txBody>
      </p:sp>
      <p:sp>
        <p:nvSpPr>
          <p:cNvPr id="58" name="TextBox 57">
            <a:extLst>
              <a:ext uri="{FF2B5EF4-FFF2-40B4-BE49-F238E27FC236}">
                <a16:creationId xmlns:a16="http://schemas.microsoft.com/office/drawing/2014/main" id="{05884D46-D349-FDE0-FF89-8FC9862BE4DC}"/>
              </a:ext>
            </a:extLst>
          </p:cNvPr>
          <p:cNvSpPr txBox="1"/>
          <p:nvPr/>
        </p:nvSpPr>
        <p:spPr>
          <a:xfrm>
            <a:off x="7554408" y="2604162"/>
            <a:ext cx="3524426" cy="892552"/>
          </a:xfrm>
          <a:prstGeom prst="rect">
            <a:avLst/>
          </a:prstGeom>
          <a:noFill/>
        </p:spPr>
        <p:txBody>
          <a:bodyPr wrap="none" rtlCol="0">
            <a:spAutoFit/>
          </a:bodyPr>
          <a:lstStyle/>
          <a:p>
            <a:r>
              <a:rPr lang="en-US" sz="1300" dirty="0"/>
              <a:t>- Cavotricuspid isthmus ablation for atrial flutter</a:t>
            </a:r>
          </a:p>
          <a:p>
            <a:r>
              <a:rPr lang="en-US" sz="1300" dirty="0"/>
              <a:t>- Amiodarone</a:t>
            </a:r>
          </a:p>
          <a:p>
            <a:r>
              <a:rPr lang="en-US" sz="1300" dirty="0"/>
              <a:t>- TEE/cardioversion</a:t>
            </a:r>
            <a:r>
              <a:rPr lang="en-US" sz="1300" baseline="30000" dirty="0"/>
              <a:t>4</a:t>
            </a:r>
          </a:p>
          <a:p>
            <a:endParaRPr lang="en-US" sz="1300" b="1" dirty="0"/>
          </a:p>
        </p:txBody>
      </p:sp>
      <p:cxnSp>
        <p:nvCxnSpPr>
          <p:cNvPr id="62" name="Straight Connector 61">
            <a:extLst>
              <a:ext uri="{FF2B5EF4-FFF2-40B4-BE49-F238E27FC236}">
                <a16:creationId xmlns:a16="http://schemas.microsoft.com/office/drawing/2014/main" id="{22B6C3A8-B10B-91B3-868C-2987A96FFDB3}"/>
              </a:ext>
            </a:extLst>
          </p:cNvPr>
          <p:cNvCxnSpPr>
            <a:cxnSpLocks/>
          </p:cNvCxnSpPr>
          <p:nvPr/>
        </p:nvCxnSpPr>
        <p:spPr>
          <a:xfrm>
            <a:off x="3251211" y="3387113"/>
            <a:ext cx="0" cy="365760"/>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46634D9B-2CAB-9559-DA18-4D14E4CB3590}"/>
              </a:ext>
            </a:extLst>
          </p:cNvPr>
          <p:cNvCxnSpPr>
            <a:cxnSpLocks/>
          </p:cNvCxnSpPr>
          <p:nvPr/>
        </p:nvCxnSpPr>
        <p:spPr>
          <a:xfrm>
            <a:off x="9247276" y="3398907"/>
            <a:ext cx="0" cy="365760"/>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7" name="Rectangle 1026">
            <a:extLst>
              <a:ext uri="{FF2B5EF4-FFF2-40B4-BE49-F238E27FC236}">
                <a16:creationId xmlns:a16="http://schemas.microsoft.com/office/drawing/2014/main" id="{88D7AEFC-E422-78A4-1615-5756FE42469D}"/>
              </a:ext>
            </a:extLst>
          </p:cNvPr>
          <p:cNvSpPr/>
          <p:nvPr/>
        </p:nvSpPr>
        <p:spPr>
          <a:xfrm>
            <a:off x="1386531" y="3774592"/>
            <a:ext cx="9694333" cy="8376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1029" name="TextBox 1028">
            <a:extLst>
              <a:ext uri="{FF2B5EF4-FFF2-40B4-BE49-F238E27FC236}">
                <a16:creationId xmlns:a16="http://schemas.microsoft.com/office/drawing/2014/main" id="{C1295C1C-0E16-23B6-E87C-C771227FB88B}"/>
              </a:ext>
            </a:extLst>
          </p:cNvPr>
          <p:cNvSpPr txBox="1"/>
          <p:nvPr/>
        </p:nvSpPr>
        <p:spPr>
          <a:xfrm>
            <a:off x="5789018" y="3810456"/>
            <a:ext cx="958019" cy="441146"/>
          </a:xfrm>
          <a:prstGeom prst="rect">
            <a:avLst/>
          </a:prstGeom>
          <a:noFill/>
        </p:spPr>
        <p:txBody>
          <a:bodyPr wrap="none" rtlCol="0">
            <a:spAutoFit/>
          </a:bodyPr>
          <a:lstStyle/>
          <a:p>
            <a:r>
              <a:rPr lang="en-US" sz="1400" b="1" dirty="0"/>
              <a:t>Refractory</a:t>
            </a:r>
            <a:endParaRPr lang="en-US" sz="1400" b="1" baseline="30000" dirty="0"/>
          </a:p>
          <a:p>
            <a:endParaRPr lang="en-US" sz="1300" b="1" baseline="30000" dirty="0"/>
          </a:p>
        </p:txBody>
      </p:sp>
      <p:sp>
        <p:nvSpPr>
          <p:cNvPr id="1030" name="TextBox 1029">
            <a:extLst>
              <a:ext uri="{FF2B5EF4-FFF2-40B4-BE49-F238E27FC236}">
                <a16:creationId xmlns:a16="http://schemas.microsoft.com/office/drawing/2014/main" id="{FB10A948-D455-640E-F394-D6C7EBA0B660}"/>
              </a:ext>
            </a:extLst>
          </p:cNvPr>
          <p:cNvSpPr txBox="1"/>
          <p:nvPr/>
        </p:nvSpPr>
        <p:spPr>
          <a:xfrm>
            <a:off x="5174640" y="4070527"/>
            <a:ext cx="2298258" cy="492443"/>
          </a:xfrm>
          <a:prstGeom prst="rect">
            <a:avLst/>
          </a:prstGeom>
          <a:noFill/>
        </p:spPr>
        <p:txBody>
          <a:bodyPr wrap="none" lIns="91440" tIns="45720" rIns="91440" bIns="45720" rtlCol="0" anchor="t">
            <a:spAutoFit/>
          </a:bodyPr>
          <a:lstStyle/>
          <a:p>
            <a:r>
              <a:rPr lang="en-US" sz="1300" dirty="0"/>
              <a:t>Atrial fibrillation ablation</a:t>
            </a:r>
            <a:r>
              <a:rPr lang="en-US" sz="1300" baseline="30000" dirty="0"/>
              <a:t>5</a:t>
            </a:r>
            <a:endParaRPr lang="en-US" sz="1300" dirty="0"/>
          </a:p>
          <a:p>
            <a:r>
              <a:rPr lang="en-US" sz="1300" dirty="0"/>
              <a:t>AV Nodal Ablation with pacing</a:t>
            </a:r>
            <a:r>
              <a:rPr lang="en-US" sz="1300" baseline="30000" dirty="0"/>
              <a:t>6</a:t>
            </a:r>
            <a:endParaRPr lang="en-US" sz="1300" dirty="0"/>
          </a:p>
        </p:txBody>
      </p:sp>
      <p:pic>
        <p:nvPicPr>
          <p:cNvPr id="3" name="Picture 4" descr="Mayo Clinic logo and symbol, meaning, history, PNG">
            <a:extLst>
              <a:ext uri="{FF2B5EF4-FFF2-40B4-BE49-F238E27FC236}">
                <a16:creationId xmlns:a16="http://schemas.microsoft.com/office/drawing/2014/main" id="{8966927D-FEE5-293C-499C-75977BE2B4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417" b="23554"/>
          <a:stretch/>
        </p:blipFill>
        <p:spPr bwMode="auto">
          <a:xfrm>
            <a:off x="278987" y="42978"/>
            <a:ext cx="1894745" cy="65689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6B1169E8-D4D0-A502-0D97-717477D708DA}"/>
              </a:ext>
            </a:extLst>
          </p:cNvPr>
          <p:cNvSpPr/>
          <p:nvPr/>
        </p:nvSpPr>
        <p:spPr>
          <a:xfrm>
            <a:off x="296176" y="13686"/>
            <a:ext cx="11887200" cy="1268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10" name="TextBox 9">
            <a:extLst>
              <a:ext uri="{FF2B5EF4-FFF2-40B4-BE49-F238E27FC236}">
                <a16:creationId xmlns:a16="http://schemas.microsoft.com/office/drawing/2014/main" id="{C9B86159-1DB4-754B-2D11-E0EB683BAC8C}"/>
              </a:ext>
            </a:extLst>
          </p:cNvPr>
          <p:cNvSpPr txBox="1"/>
          <p:nvPr/>
        </p:nvSpPr>
        <p:spPr>
          <a:xfrm>
            <a:off x="9691289" y="6529675"/>
            <a:ext cx="2492088" cy="276999"/>
          </a:xfrm>
          <a:prstGeom prst="rect">
            <a:avLst/>
          </a:prstGeom>
          <a:noFill/>
        </p:spPr>
        <p:txBody>
          <a:bodyPr wrap="square">
            <a:spAutoFit/>
          </a:bodyPr>
          <a:lstStyle/>
          <a:p>
            <a:r>
              <a:rPr lang="en-US" sz="1200" i="1" dirty="0">
                <a:latin typeface="+mj-lt"/>
              </a:rPr>
              <a:t>Version 1.0 //last reviewed Dec 2023</a:t>
            </a:r>
          </a:p>
        </p:txBody>
      </p:sp>
    </p:spTree>
    <p:extLst>
      <p:ext uri="{BB962C8B-B14F-4D97-AF65-F5344CB8AC3E}">
        <p14:creationId xmlns:p14="http://schemas.microsoft.com/office/powerpoint/2010/main" val="64315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Straight Connector 62">
            <a:extLst>
              <a:ext uri="{FF2B5EF4-FFF2-40B4-BE49-F238E27FC236}">
                <a16:creationId xmlns:a16="http://schemas.microsoft.com/office/drawing/2014/main" id="{46634D9B-2CAB-9559-DA18-4D14E4CB3590}"/>
              </a:ext>
            </a:extLst>
          </p:cNvPr>
          <p:cNvCxnSpPr>
            <a:cxnSpLocks/>
          </p:cNvCxnSpPr>
          <p:nvPr/>
        </p:nvCxnSpPr>
        <p:spPr>
          <a:xfrm>
            <a:off x="6172004" y="1665462"/>
            <a:ext cx="0" cy="374409"/>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CFE46B10-9F47-2356-1933-5D26EF8D9A41}"/>
              </a:ext>
            </a:extLst>
          </p:cNvPr>
          <p:cNvSpPr/>
          <p:nvPr/>
        </p:nvSpPr>
        <p:spPr>
          <a:xfrm>
            <a:off x="1351280" y="6064508"/>
            <a:ext cx="10515599" cy="556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5" name="Rectangle 4">
            <a:extLst>
              <a:ext uri="{FF2B5EF4-FFF2-40B4-BE49-F238E27FC236}">
                <a16:creationId xmlns:a16="http://schemas.microsoft.com/office/drawing/2014/main" id="{356E735E-9CB3-CB83-62EC-21FE49CA99B8}"/>
              </a:ext>
            </a:extLst>
          </p:cNvPr>
          <p:cNvSpPr/>
          <p:nvPr/>
        </p:nvSpPr>
        <p:spPr>
          <a:xfrm>
            <a:off x="1386531" y="1349266"/>
            <a:ext cx="9470861" cy="3385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4" name="TextBox 3">
            <a:extLst>
              <a:ext uri="{FF2B5EF4-FFF2-40B4-BE49-F238E27FC236}">
                <a16:creationId xmlns:a16="http://schemas.microsoft.com/office/drawing/2014/main" id="{B6A931E9-AFB7-D09A-D0B8-B556B420C613}"/>
              </a:ext>
            </a:extLst>
          </p:cNvPr>
          <p:cNvSpPr txBox="1"/>
          <p:nvPr/>
        </p:nvSpPr>
        <p:spPr>
          <a:xfrm>
            <a:off x="4835726" y="1353640"/>
            <a:ext cx="2624962" cy="307777"/>
          </a:xfrm>
          <a:prstGeom prst="rect">
            <a:avLst/>
          </a:prstGeom>
          <a:noFill/>
        </p:spPr>
        <p:txBody>
          <a:bodyPr wrap="square" lIns="91440" tIns="45720" rIns="91440" bIns="45720" rtlCol="0" anchor="t">
            <a:spAutoFit/>
          </a:bodyPr>
          <a:lstStyle/>
          <a:p>
            <a:r>
              <a:rPr lang="en-US" sz="1400" b="1" dirty="0"/>
              <a:t>Confirmed TTR gene carrier  </a:t>
            </a:r>
          </a:p>
        </p:txBody>
      </p:sp>
      <p:sp>
        <p:nvSpPr>
          <p:cNvPr id="51" name="TextBox 50">
            <a:extLst>
              <a:ext uri="{FF2B5EF4-FFF2-40B4-BE49-F238E27FC236}">
                <a16:creationId xmlns:a16="http://schemas.microsoft.com/office/drawing/2014/main" id="{A7FCB0D2-ACE4-E615-CEC6-D5A208C9781F}"/>
              </a:ext>
            </a:extLst>
          </p:cNvPr>
          <p:cNvSpPr txBox="1"/>
          <p:nvPr/>
        </p:nvSpPr>
        <p:spPr>
          <a:xfrm>
            <a:off x="1386531" y="6103414"/>
            <a:ext cx="9694344" cy="261610"/>
          </a:xfrm>
          <a:prstGeom prst="rect">
            <a:avLst/>
          </a:prstGeom>
          <a:noFill/>
        </p:spPr>
        <p:txBody>
          <a:bodyPr wrap="square" rtlCol="0">
            <a:spAutoFit/>
          </a:bodyPr>
          <a:lstStyle/>
          <a:p>
            <a:r>
              <a:rPr lang="en-US" sz="1100" dirty="0">
                <a:latin typeface="+mj-lt"/>
              </a:rPr>
              <a:t>CMR, cardiac magnetic resonance; ECG, electrocardiogram; EMG, electromyography; q, every; TTR, transthyretin; . </a:t>
            </a:r>
          </a:p>
        </p:txBody>
      </p:sp>
      <p:sp>
        <p:nvSpPr>
          <p:cNvPr id="2" name="TextBox 1">
            <a:extLst>
              <a:ext uri="{FF2B5EF4-FFF2-40B4-BE49-F238E27FC236}">
                <a16:creationId xmlns:a16="http://schemas.microsoft.com/office/drawing/2014/main" id="{A682B506-E01C-84E5-3FA3-46244E07B7D2}"/>
              </a:ext>
            </a:extLst>
          </p:cNvPr>
          <p:cNvSpPr txBox="1"/>
          <p:nvPr/>
        </p:nvSpPr>
        <p:spPr>
          <a:xfrm>
            <a:off x="1826630" y="585751"/>
            <a:ext cx="8664360" cy="523220"/>
          </a:xfrm>
          <a:prstGeom prst="rect">
            <a:avLst/>
          </a:prstGeom>
          <a:noFill/>
        </p:spPr>
        <p:txBody>
          <a:bodyPr wrap="none" lIns="91440" tIns="45720" rIns="91440" bIns="45720" rtlCol="0" anchor="t">
            <a:spAutoFit/>
          </a:bodyPr>
          <a:lstStyle/>
          <a:p>
            <a:pPr algn="ctr"/>
            <a:r>
              <a:rPr lang="en-US" sz="2800" b="1" dirty="0"/>
              <a:t>Management of Asymptomatic TTR variant gene carriers </a:t>
            </a:r>
          </a:p>
        </p:txBody>
      </p:sp>
      <p:cxnSp>
        <p:nvCxnSpPr>
          <p:cNvPr id="62" name="Straight Connector 61">
            <a:extLst>
              <a:ext uri="{FF2B5EF4-FFF2-40B4-BE49-F238E27FC236}">
                <a16:creationId xmlns:a16="http://schemas.microsoft.com/office/drawing/2014/main" id="{22B6C3A8-B10B-91B3-868C-2987A96FFDB3}"/>
              </a:ext>
            </a:extLst>
          </p:cNvPr>
          <p:cNvCxnSpPr>
            <a:cxnSpLocks/>
          </p:cNvCxnSpPr>
          <p:nvPr/>
        </p:nvCxnSpPr>
        <p:spPr>
          <a:xfrm>
            <a:off x="6186816" y="3978245"/>
            <a:ext cx="0" cy="374409"/>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7" name="Rectangle 1026">
            <a:extLst>
              <a:ext uri="{FF2B5EF4-FFF2-40B4-BE49-F238E27FC236}">
                <a16:creationId xmlns:a16="http://schemas.microsoft.com/office/drawing/2014/main" id="{88D7AEFC-E422-78A4-1615-5756FE42469D}"/>
              </a:ext>
            </a:extLst>
          </p:cNvPr>
          <p:cNvSpPr/>
          <p:nvPr/>
        </p:nvSpPr>
        <p:spPr>
          <a:xfrm>
            <a:off x="1386534" y="2055601"/>
            <a:ext cx="9470855" cy="19869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1029" name="TextBox 1028">
            <a:extLst>
              <a:ext uri="{FF2B5EF4-FFF2-40B4-BE49-F238E27FC236}">
                <a16:creationId xmlns:a16="http://schemas.microsoft.com/office/drawing/2014/main" id="{C1295C1C-0E16-23B6-E87C-C771227FB88B}"/>
              </a:ext>
            </a:extLst>
          </p:cNvPr>
          <p:cNvSpPr txBox="1"/>
          <p:nvPr/>
        </p:nvSpPr>
        <p:spPr>
          <a:xfrm>
            <a:off x="1593674" y="2043143"/>
            <a:ext cx="9097989" cy="451406"/>
          </a:xfrm>
          <a:prstGeom prst="rect">
            <a:avLst/>
          </a:prstGeom>
          <a:noFill/>
        </p:spPr>
        <p:txBody>
          <a:bodyPr wrap="square" rtlCol="0">
            <a:spAutoFit/>
          </a:bodyPr>
          <a:lstStyle/>
          <a:p>
            <a:r>
              <a:rPr lang="en-US" sz="1400" b="1" dirty="0"/>
              <a:t>Assessment of Penetrance: start at least 10 years prior to the onset of symptoms in the first family member diagnosed</a:t>
            </a:r>
            <a:r>
              <a:rPr lang="en-US" sz="1400" b="1" baseline="30000" dirty="0"/>
              <a:t>1</a:t>
            </a:r>
            <a:endParaRPr lang="en-US" sz="1400" b="1" dirty="0"/>
          </a:p>
          <a:p>
            <a:endParaRPr lang="en-US" sz="1400" b="1" baseline="30000" dirty="0"/>
          </a:p>
        </p:txBody>
      </p:sp>
      <p:sp>
        <p:nvSpPr>
          <p:cNvPr id="1030" name="TextBox 1029">
            <a:extLst>
              <a:ext uri="{FF2B5EF4-FFF2-40B4-BE49-F238E27FC236}">
                <a16:creationId xmlns:a16="http://schemas.microsoft.com/office/drawing/2014/main" id="{FB10A948-D455-640E-F394-D6C7EBA0B660}"/>
              </a:ext>
            </a:extLst>
          </p:cNvPr>
          <p:cNvSpPr txBox="1"/>
          <p:nvPr/>
        </p:nvSpPr>
        <p:spPr>
          <a:xfrm>
            <a:off x="1500334" y="2506546"/>
            <a:ext cx="9305132" cy="1308050"/>
          </a:xfrm>
          <a:prstGeom prst="rect">
            <a:avLst/>
          </a:prstGeom>
          <a:noFill/>
        </p:spPr>
        <p:txBody>
          <a:bodyPr wrap="square" lIns="91440" tIns="45720" rIns="91440" bIns="45720" rtlCol="0" anchor="t">
            <a:spAutoFit/>
          </a:bodyPr>
          <a:lstStyle/>
          <a:p>
            <a:r>
              <a:rPr lang="en-US" sz="1400" b="1" dirty="0"/>
              <a:t>Cardiac evaluation</a:t>
            </a:r>
            <a:r>
              <a:rPr lang="en-US" sz="1300" b="1" dirty="0"/>
              <a:t>						</a:t>
            </a:r>
            <a:r>
              <a:rPr lang="en-US" sz="1400" b="1" dirty="0"/>
              <a:t>Neurological evaluation</a:t>
            </a:r>
          </a:p>
          <a:p>
            <a:r>
              <a:rPr lang="en-US" sz="1300" b="1" dirty="0"/>
              <a:t>   - </a:t>
            </a:r>
            <a:r>
              <a:rPr lang="en-US" sz="1300" dirty="0"/>
              <a:t>History &amp; physical examination				  	 - EMG</a:t>
            </a:r>
          </a:p>
          <a:p>
            <a:r>
              <a:rPr lang="en-US" sz="1300" dirty="0"/>
              <a:t>   - 12 lead ECG                                                                       		   	 - Autonomic reflex screen</a:t>
            </a:r>
          </a:p>
          <a:p>
            <a:r>
              <a:rPr lang="en-US" sz="1300" dirty="0"/>
              <a:t>   - </a:t>
            </a:r>
            <a:r>
              <a:rPr lang="en-US" sz="1300" dirty="0" err="1"/>
              <a:t>NTproBNP</a:t>
            </a:r>
            <a:r>
              <a:rPr lang="en-US" sz="1300" dirty="0"/>
              <a:t>, troponin, pre-albumin                                     		  	 - Neurology consult</a:t>
            </a:r>
            <a:endParaRPr lang="en-US" sz="1300" dirty="0">
              <a:cs typeface="Calibri Light"/>
            </a:endParaRPr>
          </a:p>
          <a:p>
            <a:r>
              <a:rPr lang="en-US" sz="1300" dirty="0"/>
              <a:t>   - Echocardiogram</a:t>
            </a:r>
          </a:p>
          <a:p>
            <a:r>
              <a:rPr lang="en-US" sz="1300" dirty="0"/>
              <a:t>   - Bone scintigraphy or CMR</a:t>
            </a:r>
          </a:p>
        </p:txBody>
      </p:sp>
      <p:sp>
        <p:nvSpPr>
          <p:cNvPr id="3" name="Rectangle 2">
            <a:extLst>
              <a:ext uri="{FF2B5EF4-FFF2-40B4-BE49-F238E27FC236}">
                <a16:creationId xmlns:a16="http://schemas.microsoft.com/office/drawing/2014/main" id="{134F326A-E1C9-E8CF-825C-86B2899B255D}"/>
              </a:ext>
            </a:extLst>
          </p:cNvPr>
          <p:cNvSpPr/>
          <p:nvPr/>
        </p:nvSpPr>
        <p:spPr>
          <a:xfrm>
            <a:off x="1386534" y="4361889"/>
            <a:ext cx="9470853" cy="8434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p>
        </p:txBody>
      </p:sp>
      <p:sp>
        <p:nvSpPr>
          <p:cNvPr id="6" name="TextBox 5">
            <a:extLst>
              <a:ext uri="{FF2B5EF4-FFF2-40B4-BE49-F238E27FC236}">
                <a16:creationId xmlns:a16="http://schemas.microsoft.com/office/drawing/2014/main" id="{C6DB49EA-C8A9-C6C0-738B-A76364D13880}"/>
              </a:ext>
            </a:extLst>
          </p:cNvPr>
          <p:cNvSpPr txBox="1"/>
          <p:nvPr/>
        </p:nvSpPr>
        <p:spPr>
          <a:xfrm>
            <a:off x="3326147" y="4444590"/>
            <a:ext cx="5632195" cy="692497"/>
          </a:xfrm>
          <a:prstGeom prst="rect">
            <a:avLst/>
          </a:prstGeom>
          <a:noFill/>
        </p:spPr>
        <p:txBody>
          <a:bodyPr wrap="square" rtlCol="0">
            <a:spAutoFit/>
          </a:bodyPr>
          <a:lstStyle/>
          <a:p>
            <a:r>
              <a:rPr lang="en-US" sz="1300" dirty="0"/>
              <a:t>Repeat q 3-5 years in the absence of symptoms</a:t>
            </a:r>
            <a:r>
              <a:rPr lang="en-US" sz="1300" baseline="30000" dirty="0"/>
              <a:t>2</a:t>
            </a:r>
            <a:endParaRPr lang="en-US" sz="1300" dirty="0"/>
          </a:p>
          <a:p>
            <a:r>
              <a:rPr lang="en-US" sz="1300" dirty="0"/>
              <a:t>Repeat if symptoms arise</a:t>
            </a:r>
          </a:p>
          <a:p>
            <a:r>
              <a:rPr lang="en-US" sz="1300" dirty="0"/>
              <a:t>If tissue biopsies are done for any reason, consider stain for amyloid </a:t>
            </a:r>
          </a:p>
        </p:txBody>
      </p:sp>
      <p:sp>
        <p:nvSpPr>
          <p:cNvPr id="8" name="TextBox 7">
            <a:extLst>
              <a:ext uri="{FF2B5EF4-FFF2-40B4-BE49-F238E27FC236}">
                <a16:creationId xmlns:a16="http://schemas.microsoft.com/office/drawing/2014/main" id="{44029CBC-8313-6BB9-8CA7-7C43D775E563}"/>
              </a:ext>
            </a:extLst>
          </p:cNvPr>
          <p:cNvSpPr txBox="1"/>
          <p:nvPr/>
        </p:nvSpPr>
        <p:spPr>
          <a:xfrm>
            <a:off x="1386531" y="5372011"/>
            <a:ext cx="9470853" cy="646331"/>
          </a:xfrm>
          <a:prstGeom prst="rect">
            <a:avLst/>
          </a:prstGeom>
          <a:noFill/>
        </p:spPr>
        <p:txBody>
          <a:bodyPr wrap="square" rtlCol="0">
            <a:spAutoFit/>
          </a:bodyPr>
          <a:lstStyle/>
          <a:p>
            <a:r>
              <a:rPr lang="en-US" sz="1200" baseline="30000" dirty="0"/>
              <a:t>1 </a:t>
            </a:r>
            <a:r>
              <a:rPr lang="en-US" sz="1200" dirty="0"/>
              <a:t>Age to screen remains uncertain.  Family history and published variant-specific data may help.  Testing may be tailored according to age and potentially related symptoms.</a:t>
            </a:r>
          </a:p>
          <a:p>
            <a:r>
              <a:rPr lang="en-US" sz="1200" baseline="30000" dirty="0"/>
              <a:t>2</a:t>
            </a:r>
            <a:r>
              <a:rPr lang="en-US" sz="1200" dirty="0"/>
              <a:t> Clinical annual evaluation could be considered</a:t>
            </a:r>
          </a:p>
        </p:txBody>
      </p:sp>
      <p:pic>
        <p:nvPicPr>
          <p:cNvPr id="7" name="Picture 4" descr="Mayo Clinic logo and symbol, meaning, history, PNG">
            <a:extLst>
              <a:ext uri="{FF2B5EF4-FFF2-40B4-BE49-F238E27FC236}">
                <a16:creationId xmlns:a16="http://schemas.microsoft.com/office/drawing/2014/main" id="{097B25F9-79D1-5B4D-85F9-32A8764218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417" b="23554"/>
          <a:stretch/>
        </p:blipFill>
        <p:spPr bwMode="auto">
          <a:xfrm>
            <a:off x="278987" y="42978"/>
            <a:ext cx="1894745" cy="65689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8502D2D8-0868-6C55-85F0-3C0D10F9D8B8}"/>
              </a:ext>
            </a:extLst>
          </p:cNvPr>
          <p:cNvSpPr/>
          <p:nvPr/>
        </p:nvSpPr>
        <p:spPr>
          <a:xfrm>
            <a:off x="296176" y="13686"/>
            <a:ext cx="11887200" cy="1268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11" name="TextBox 10">
            <a:extLst>
              <a:ext uri="{FF2B5EF4-FFF2-40B4-BE49-F238E27FC236}">
                <a16:creationId xmlns:a16="http://schemas.microsoft.com/office/drawing/2014/main" id="{9E29F1AC-5A12-3686-8AE4-750095B21ED9}"/>
              </a:ext>
            </a:extLst>
          </p:cNvPr>
          <p:cNvSpPr txBox="1"/>
          <p:nvPr/>
        </p:nvSpPr>
        <p:spPr>
          <a:xfrm>
            <a:off x="9691289" y="6529675"/>
            <a:ext cx="2492088" cy="276999"/>
          </a:xfrm>
          <a:prstGeom prst="rect">
            <a:avLst/>
          </a:prstGeom>
          <a:noFill/>
        </p:spPr>
        <p:txBody>
          <a:bodyPr wrap="square">
            <a:spAutoFit/>
          </a:bodyPr>
          <a:lstStyle/>
          <a:p>
            <a:r>
              <a:rPr lang="en-US" sz="1200" i="1" dirty="0">
                <a:latin typeface="+mj-lt"/>
              </a:rPr>
              <a:t>Version 1.0 //last reviewed Dec 2023</a:t>
            </a:r>
          </a:p>
        </p:txBody>
      </p:sp>
    </p:spTree>
    <p:extLst>
      <p:ext uri="{BB962C8B-B14F-4D97-AF65-F5344CB8AC3E}">
        <p14:creationId xmlns:p14="http://schemas.microsoft.com/office/powerpoint/2010/main" val="381601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CFE46B10-9F47-2356-1933-5D26EF8D9A41}"/>
              </a:ext>
            </a:extLst>
          </p:cNvPr>
          <p:cNvSpPr/>
          <p:nvPr/>
        </p:nvSpPr>
        <p:spPr>
          <a:xfrm>
            <a:off x="1351280" y="6064508"/>
            <a:ext cx="10515599" cy="556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solidFill>
                <a:schemeClr val="tx1"/>
              </a:solidFill>
            </a:endParaRPr>
          </a:p>
        </p:txBody>
      </p:sp>
      <p:sp>
        <p:nvSpPr>
          <p:cNvPr id="5" name="Rectangle 4">
            <a:extLst>
              <a:ext uri="{FF2B5EF4-FFF2-40B4-BE49-F238E27FC236}">
                <a16:creationId xmlns:a16="http://schemas.microsoft.com/office/drawing/2014/main" id="{356E735E-9CB3-CB83-62EC-21FE49CA99B8}"/>
              </a:ext>
            </a:extLst>
          </p:cNvPr>
          <p:cNvSpPr/>
          <p:nvPr/>
        </p:nvSpPr>
        <p:spPr>
          <a:xfrm>
            <a:off x="1351280" y="1422704"/>
            <a:ext cx="9514986" cy="3385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solidFill>
                <a:schemeClr val="tx1"/>
              </a:solidFill>
            </a:endParaRPr>
          </a:p>
        </p:txBody>
      </p:sp>
      <p:sp>
        <p:nvSpPr>
          <p:cNvPr id="4" name="TextBox 3">
            <a:extLst>
              <a:ext uri="{FF2B5EF4-FFF2-40B4-BE49-F238E27FC236}">
                <a16:creationId xmlns:a16="http://schemas.microsoft.com/office/drawing/2014/main" id="{B6A931E9-AFB7-D09A-D0B8-B556B420C613}"/>
              </a:ext>
            </a:extLst>
          </p:cNvPr>
          <p:cNvSpPr txBox="1"/>
          <p:nvPr/>
        </p:nvSpPr>
        <p:spPr>
          <a:xfrm>
            <a:off x="1482574" y="1429645"/>
            <a:ext cx="9358146" cy="307777"/>
          </a:xfrm>
          <a:prstGeom prst="rect">
            <a:avLst/>
          </a:prstGeom>
          <a:noFill/>
        </p:spPr>
        <p:txBody>
          <a:bodyPr wrap="square" lIns="91440" tIns="45720" rIns="91440" bIns="45720" rtlCol="0" anchor="t">
            <a:spAutoFit/>
          </a:bodyPr>
          <a:lstStyle/>
          <a:p>
            <a:pPr algn="ctr"/>
            <a:r>
              <a:rPr lang="en-US" sz="1400" b="1" dirty="0"/>
              <a:t>TTR deposits in other organs (e.g. carpal tunnel ligament, GI, etc.)</a:t>
            </a:r>
            <a:endParaRPr lang="en-US" sz="1400" b="1" dirty="0">
              <a:ea typeface="Calibri Light"/>
              <a:cs typeface="Calibri Light"/>
            </a:endParaRPr>
          </a:p>
        </p:txBody>
      </p:sp>
      <p:sp>
        <p:nvSpPr>
          <p:cNvPr id="51" name="TextBox 50">
            <a:extLst>
              <a:ext uri="{FF2B5EF4-FFF2-40B4-BE49-F238E27FC236}">
                <a16:creationId xmlns:a16="http://schemas.microsoft.com/office/drawing/2014/main" id="{A7FCB0D2-ACE4-E615-CEC6-D5A208C9781F}"/>
              </a:ext>
            </a:extLst>
          </p:cNvPr>
          <p:cNvSpPr txBox="1"/>
          <p:nvPr/>
        </p:nvSpPr>
        <p:spPr>
          <a:xfrm>
            <a:off x="1386531" y="6103414"/>
            <a:ext cx="9694344" cy="261610"/>
          </a:xfrm>
          <a:prstGeom prst="rect">
            <a:avLst/>
          </a:prstGeom>
          <a:noFill/>
        </p:spPr>
        <p:txBody>
          <a:bodyPr wrap="square" lIns="91440" tIns="45720" rIns="91440" bIns="45720" rtlCol="0" anchor="t">
            <a:spAutoFit/>
          </a:bodyPr>
          <a:lstStyle/>
          <a:p>
            <a:r>
              <a:rPr lang="en-US" sz="1100" dirty="0">
                <a:latin typeface="+mj-lt"/>
              </a:rPr>
              <a:t>CMR, cardiac magnetic resonance; ECG, electrocardiogram; EMG, electromyography; TTR, transthyretin. </a:t>
            </a:r>
          </a:p>
        </p:txBody>
      </p:sp>
      <p:sp>
        <p:nvSpPr>
          <p:cNvPr id="2" name="TextBox 1">
            <a:extLst>
              <a:ext uri="{FF2B5EF4-FFF2-40B4-BE49-F238E27FC236}">
                <a16:creationId xmlns:a16="http://schemas.microsoft.com/office/drawing/2014/main" id="{A682B506-E01C-84E5-3FA3-46244E07B7D2}"/>
              </a:ext>
            </a:extLst>
          </p:cNvPr>
          <p:cNvSpPr txBox="1"/>
          <p:nvPr/>
        </p:nvSpPr>
        <p:spPr>
          <a:xfrm>
            <a:off x="1876485" y="674423"/>
            <a:ext cx="8875378" cy="523220"/>
          </a:xfrm>
          <a:prstGeom prst="rect">
            <a:avLst/>
          </a:prstGeom>
          <a:noFill/>
        </p:spPr>
        <p:txBody>
          <a:bodyPr wrap="none" lIns="91440" tIns="45720" rIns="91440" bIns="45720" rtlCol="0" anchor="t">
            <a:spAutoFit/>
          </a:bodyPr>
          <a:lstStyle/>
          <a:p>
            <a:pPr algn="ctr"/>
            <a:r>
              <a:rPr lang="en-US" sz="2800" b="1" dirty="0"/>
              <a:t>Asymptomatic patients with TTR deposits in other organs  </a:t>
            </a:r>
            <a:endParaRPr lang="en-US" sz="3200" b="1" dirty="0"/>
          </a:p>
        </p:txBody>
      </p:sp>
      <p:cxnSp>
        <p:nvCxnSpPr>
          <p:cNvPr id="62" name="Straight Connector 61">
            <a:extLst>
              <a:ext uri="{FF2B5EF4-FFF2-40B4-BE49-F238E27FC236}">
                <a16:creationId xmlns:a16="http://schemas.microsoft.com/office/drawing/2014/main" id="{22B6C3A8-B10B-91B3-868C-2987A96FFDB3}"/>
              </a:ext>
            </a:extLst>
          </p:cNvPr>
          <p:cNvCxnSpPr>
            <a:cxnSpLocks/>
          </p:cNvCxnSpPr>
          <p:nvPr/>
        </p:nvCxnSpPr>
        <p:spPr>
          <a:xfrm>
            <a:off x="6319986" y="4074043"/>
            <a:ext cx="0" cy="374409"/>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46634D9B-2CAB-9559-DA18-4D14E4CB3590}"/>
              </a:ext>
            </a:extLst>
          </p:cNvPr>
          <p:cNvCxnSpPr>
            <a:cxnSpLocks/>
          </p:cNvCxnSpPr>
          <p:nvPr/>
        </p:nvCxnSpPr>
        <p:spPr>
          <a:xfrm>
            <a:off x="6312901" y="1761259"/>
            <a:ext cx="0" cy="374409"/>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7" name="Rectangle 1026">
            <a:extLst>
              <a:ext uri="{FF2B5EF4-FFF2-40B4-BE49-F238E27FC236}">
                <a16:creationId xmlns:a16="http://schemas.microsoft.com/office/drawing/2014/main" id="{88D7AEFC-E422-78A4-1615-5756FE42469D}"/>
              </a:ext>
            </a:extLst>
          </p:cNvPr>
          <p:cNvSpPr/>
          <p:nvPr/>
        </p:nvSpPr>
        <p:spPr>
          <a:xfrm>
            <a:off x="1351280" y="2151398"/>
            <a:ext cx="9514988" cy="19245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solidFill>
                <a:schemeClr val="tx1"/>
              </a:solidFill>
            </a:endParaRPr>
          </a:p>
        </p:txBody>
      </p:sp>
      <p:sp>
        <p:nvSpPr>
          <p:cNvPr id="1029" name="TextBox 1028">
            <a:extLst>
              <a:ext uri="{FF2B5EF4-FFF2-40B4-BE49-F238E27FC236}">
                <a16:creationId xmlns:a16="http://schemas.microsoft.com/office/drawing/2014/main" id="{C1295C1C-0E16-23B6-E87C-C771227FB88B}"/>
              </a:ext>
            </a:extLst>
          </p:cNvPr>
          <p:cNvSpPr txBox="1"/>
          <p:nvPr/>
        </p:nvSpPr>
        <p:spPr>
          <a:xfrm>
            <a:off x="5350333" y="2138940"/>
            <a:ext cx="2136995" cy="307777"/>
          </a:xfrm>
          <a:prstGeom prst="rect">
            <a:avLst/>
          </a:prstGeom>
          <a:noFill/>
        </p:spPr>
        <p:txBody>
          <a:bodyPr wrap="none" rtlCol="0">
            <a:spAutoFit/>
          </a:bodyPr>
          <a:lstStyle/>
          <a:p>
            <a:r>
              <a:rPr lang="en-US" sz="1400" b="1" i="1" dirty="0"/>
              <a:t>Assessment of Penetrance</a:t>
            </a:r>
            <a:endParaRPr lang="en-US" sz="1400" b="1" i="1" baseline="30000" dirty="0"/>
          </a:p>
        </p:txBody>
      </p:sp>
      <p:sp>
        <p:nvSpPr>
          <p:cNvPr id="1030" name="TextBox 1029">
            <a:extLst>
              <a:ext uri="{FF2B5EF4-FFF2-40B4-BE49-F238E27FC236}">
                <a16:creationId xmlns:a16="http://schemas.microsoft.com/office/drawing/2014/main" id="{FB10A948-D455-640E-F394-D6C7EBA0B660}"/>
              </a:ext>
            </a:extLst>
          </p:cNvPr>
          <p:cNvSpPr txBox="1"/>
          <p:nvPr/>
        </p:nvSpPr>
        <p:spPr>
          <a:xfrm>
            <a:off x="1482574" y="2498854"/>
            <a:ext cx="9269287" cy="1508105"/>
          </a:xfrm>
          <a:prstGeom prst="rect">
            <a:avLst/>
          </a:prstGeom>
          <a:noFill/>
        </p:spPr>
        <p:txBody>
          <a:bodyPr wrap="square" lIns="91440" tIns="45720" rIns="91440" bIns="45720" rtlCol="0" anchor="t">
            <a:spAutoFit/>
          </a:bodyPr>
          <a:lstStyle/>
          <a:p>
            <a:r>
              <a:rPr lang="en-US" sz="1400" b="1" dirty="0"/>
              <a:t>Cardiac evaluation                                                                  </a:t>
            </a:r>
            <a:r>
              <a:rPr lang="en-US" sz="1300" b="1" dirty="0"/>
              <a:t>			</a:t>
            </a:r>
            <a:r>
              <a:rPr lang="en-US" sz="1400" b="1" dirty="0"/>
              <a:t>Neurological evaluation</a:t>
            </a:r>
            <a:endParaRPr lang="en-US" b="1" dirty="0"/>
          </a:p>
          <a:p>
            <a:r>
              <a:rPr lang="en-US" sz="1300" dirty="0"/>
              <a:t>   - History &amp; physical examination                                      			  - EMG</a:t>
            </a:r>
            <a:endParaRPr lang="en-US" sz="1300" dirty="0">
              <a:cs typeface="Calibri Light"/>
            </a:endParaRPr>
          </a:p>
          <a:p>
            <a:r>
              <a:rPr lang="en-US" sz="1300" dirty="0"/>
              <a:t>   - 12 lead ECG                                                                      			  - Autonomic reflex screen</a:t>
            </a:r>
          </a:p>
          <a:p>
            <a:r>
              <a:rPr lang="en-US" sz="1300" dirty="0"/>
              <a:t>   - </a:t>
            </a:r>
            <a:r>
              <a:rPr lang="en-US" sz="1300" dirty="0" err="1"/>
              <a:t>NTproBNP</a:t>
            </a:r>
            <a:r>
              <a:rPr lang="en-US" sz="1300" dirty="0"/>
              <a:t>, troponin, prealbumin                                     			   - Neurology consult</a:t>
            </a:r>
            <a:endParaRPr lang="en-US" sz="1300" dirty="0">
              <a:cs typeface="Calibri Light"/>
            </a:endParaRPr>
          </a:p>
          <a:p>
            <a:r>
              <a:rPr lang="en-US" sz="1300" dirty="0"/>
              <a:t>   - Echocardiogram</a:t>
            </a:r>
          </a:p>
          <a:p>
            <a:r>
              <a:rPr lang="en-US" sz="1300" dirty="0"/>
              <a:t>   - Bone scintigraphy or CMR</a:t>
            </a:r>
          </a:p>
          <a:p>
            <a:endParaRPr lang="en-US" sz="1300" b="1" dirty="0"/>
          </a:p>
        </p:txBody>
      </p:sp>
      <p:sp>
        <p:nvSpPr>
          <p:cNvPr id="3" name="Rectangle 2">
            <a:extLst>
              <a:ext uri="{FF2B5EF4-FFF2-40B4-BE49-F238E27FC236}">
                <a16:creationId xmlns:a16="http://schemas.microsoft.com/office/drawing/2014/main" id="{134F326A-E1C9-E8CF-825C-86B2899B255D}"/>
              </a:ext>
            </a:extLst>
          </p:cNvPr>
          <p:cNvSpPr/>
          <p:nvPr/>
        </p:nvSpPr>
        <p:spPr>
          <a:xfrm>
            <a:off x="1351280" y="4467582"/>
            <a:ext cx="9514986" cy="8434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a:solidFill>
                <a:schemeClr val="tx1"/>
              </a:solidFill>
            </a:endParaRPr>
          </a:p>
        </p:txBody>
      </p:sp>
      <p:sp>
        <p:nvSpPr>
          <p:cNvPr id="6" name="TextBox 5">
            <a:extLst>
              <a:ext uri="{FF2B5EF4-FFF2-40B4-BE49-F238E27FC236}">
                <a16:creationId xmlns:a16="http://schemas.microsoft.com/office/drawing/2014/main" id="{C6DB49EA-C8A9-C6C0-738B-A76364D13880}"/>
              </a:ext>
            </a:extLst>
          </p:cNvPr>
          <p:cNvSpPr txBox="1"/>
          <p:nvPr/>
        </p:nvSpPr>
        <p:spPr>
          <a:xfrm>
            <a:off x="1386531" y="4550283"/>
            <a:ext cx="9365330" cy="692497"/>
          </a:xfrm>
          <a:prstGeom prst="rect">
            <a:avLst/>
          </a:prstGeom>
          <a:noFill/>
        </p:spPr>
        <p:txBody>
          <a:bodyPr wrap="square" lIns="91440" tIns="45720" rIns="91440" bIns="45720" rtlCol="0" anchor="t">
            <a:spAutoFit/>
          </a:bodyPr>
          <a:lstStyle/>
          <a:p>
            <a:pPr algn="ctr"/>
            <a:r>
              <a:rPr lang="en-US" sz="1300" dirty="0"/>
              <a:t>Repeat every 3-5 years in the absence of symptoms</a:t>
            </a:r>
            <a:endParaRPr lang="en-US" sz="1300" baseline="30000" dirty="0">
              <a:cs typeface="Calibri Light"/>
            </a:endParaRPr>
          </a:p>
          <a:p>
            <a:pPr algn="ctr"/>
            <a:r>
              <a:rPr lang="en-US" sz="1300" dirty="0"/>
              <a:t>Repeat if symptoms arise</a:t>
            </a:r>
          </a:p>
          <a:p>
            <a:pPr algn="ctr"/>
            <a:r>
              <a:rPr lang="en-US" sz="1300" dirty="0"/>
              <a:t>If tissue biopsies are done for any reason, consider stain for amyloid </a:t>
            </a:r>
          </a:p>
        </p:txBody>
      </p:sp>
      <p:pic>
        <p:nvPicPr>
          <p:cNvPr id="7" name="Picture 4" descr="Mayo Clinic logo and symbol, meaning, history, PNG">
            <a:extLst>
              <a:ext uri="{FF2B5EF4-FFF2-40B4-BE49-F238E27FC236}">
                <a16:creationId xmlns:a16="http://schemas.microsoft.com/office/drawing/2014/main" id="{76ED9335-6959-4A37-562A-BDDF929785F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417" b="23554"/>
          <a:stretch/>
        </p:blipFill>
        <p:spPr bwMode="auto">
          <a:xfrm>
            <a:off x="278987" y="42978"/>
            <a:ext cx="1894745" cy="65689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9ADC6674-B7DB-2098-6034-E458A9AE10BE}"/>
              </a:ext>
            </a:extLst>
          </p:cNvPr>
          <p:cNvSpPr/>
          <p:nvPr/>
        </p:nvSpPr>
        <p:spPr>
          <a:xfrm>
            <a:off x="296176" y="13686"/>
            <a:ext cx="11887200" cy="1268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p>
        </p:txBody>
      </p:sp>
      <p:sp>
        <p:nvSpPr>
          <p:cNvPr id="10" name="TextBox 9">
            <a:extLst>
              <a:ext uri="{FF2B5EF4-FFF2-40B4-BE49-F238E27FC236}">
                <a16:creationId xmlns:a16="http://schemas.microsoft.com/office/drawing/2014/main" id="{5BB2C95A-D6B8-41A0-F4DE-43F26FA13D01}"/>
              </a:ext>
            </a:extLst>
          </p:cNvPr>
          <p:cNvSpPr txBox="1"/>
          <p:nvPr/>
        </p:nvSpPr>
        <p:spPr>
          <a:xfrm>
            <a:off x="9691289" y="6529675"/>
            <a:ext cx="2492088" cy="276999"/>
          </a:xfrm>
          <a:prstGeom prst="rect">
            <a:avLst/>
          </a:prstGeom>
          <a:noFill/>
        </p:spPr>
        <p:txBody>
          <a:bodyPr wrap="square">
            <a:spAutoFit/>
          </a:bodyPr>
          <a:lstStyle/>
          <a:p>
            <a:r>
              <a:rPr lang="en-US" sz="1200" i="1" dirty="0">
                <a:latin typeface="+mj-lt"/>
              </a:rPr>
              <a:t>Version 1.0 //last reviewed Dec 2023</a:t>
            </a:r>
          </a:p>
        </p:txBody>
      </p:sp>
    </p:spTree>
    <p:extLst>
      <p:ext uri="{BB962C8B-B14F-4D97-AF65-F5344CB8AC3E}">
        <p14:creationId xmlns:p14="http://schemas.microsoft.com/office/powerpoint/2010/main" val="2090543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676</TotalTime>
  <Words>968</Words>
  <Application>Microsoft Macintosh PowerPoint</Application>
  <PresentationFormat>Widescreen</PresentationFormat>
  <Paragraphs>98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Mayo Clinic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Nativi Nicolau, Jose N., M.D.</dc:creator>
  <cp:lastModifiedBy>vincerk@gmail.com</cp:lastModifiedBy>
  <cp:revision>274</cp:revision>
  <dcterms:created xsi:type="dcterms:W3CDTF">2023-03-19T18:43:53Z</dcterms:created>
  <dcterms:modified xsi:type="dcterms:W3CDTF">2023-12-27T19:42:38Z</dcterms:modified>
</cp:coreProperties>
</file>