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CF18540-C6B9-8A94-22A4-9AE1AEA877B7}" name="Grogan, Martha, M.D." initials="GMM" userId="S::Grogan.Martha@mayo.edu::2bd70f79-0d9b-4c0a-b541-cdc8edf0047c" providerId="AD"/>
  <p188:author id="{EEEDA290-3C02-06D3-9B9B-D2BBFA319FF9}" name="Rosenthal, Julie L., M.D." initials="RJLM" userId="S::rosenthal.julie@mayo.edu::82192e63-3b39-4344-9bce-8f83723aee8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7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E98D8-A622-6CD1-4E7D-2271FC6BD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B5F01-EFC9-918C-9AF1-D6C9B7F5D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26059-AAA6-0838-8CF9-CD3E1762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CD61-D24E-40F6-A6FB-7A4F0CC6FB2F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D0C5C-7B68-E999-CE34-26E6419A8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4FB33-77D9-75FC-D628-0C42720A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3B39-8F37-4870-A210-F6717C02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6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6525-BEC5-BB2C-6291-1D85933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94E7B3-E1B5-3174-148F-26D22151C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888C6-F0BC-753C-5191-75556C81B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CD61-D24E-40F6-A6FB-7A4F0CC6FB2F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B0F36-26D8-9CF3-C701-994F71041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837C6-A597-1C4D-EDD7-BA80E175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3B39-8F37-4870-A210-F6717C02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BBE024-08C4-B509-5931-9CF74354B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447C82-BF3D-5CF3-78B2-EC42BFA5C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4B8AD-2FCF-4058-B454-F517673D5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CD61-D24E-40F6-A6FB-7A4F0CC6FB2F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837E6-7D24-37A9-6FC9-9B2678C98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241A6-5508-FFD5-4733-15290E550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3B39-8F37-4870-A210-F6717C02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8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140F3-D34B-C735-73BB-E18FCEC0F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43CDF-BBAC-ECB6-B182-D85572281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5D57B-5545-D9A2-50FD-DD3C0C15B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CD61-D24E-40F6-A6FB-7A4F0CC6FB2F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59BAD-C50C-A012-CDD6-4FF162817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D3159-E33D-9B27-6ACA-6EF78958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3B39-8F37-4870-A210-F6717C02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7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ABC38-E0BD-4700-CC84-D939356B9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7AD02-A8E5-8F6C-405A-289616650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6D095-0017-70A3-615F-88DB4C18E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CD61-D24E-40F6-A6FB-7A4F0CC6FB2F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33DDE-CBDD-4EC3-E08A-7E77CA29B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7D76-A22A-3B44-415C-6D6C9887A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3B39-8F37-4870-A210-F6717C02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9377D-63FC-92E8-5112-0F74D0B03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6E1A4-9641-840E-43C0-4696670AE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4D220-49DF-A016-47F7-CAB544CBB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C11FB-D55F-62A0-A034-22B310058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CD61-D24E-40F6-A6FB-7A4F0CC6FB2F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95E01-3E94-6B6D-8A56-2E4A6BC0F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1D03F-7F8A-46C3-E118-D8F4B61F8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3B39-8F37-4870-A210-F6717C02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5B785-0403-5F79-A23A-ED44BB674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8066D-69E2-9D6B-AFB1-CAEC93A1E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67392-9CAF-36BE-5113-6E903A22E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3E795-33B5-35E7-716E-B5E809191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2B974-F942-F29A-2690-960D039DBD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D95E49-BC5C-3B90-2881-A46D7E89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CD61-D24E-40F6-A6FB-7A4F0CC6FB2F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CC85AA-980B-5636-6055-089D39DA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D959A0-0A02-5F86-9A43-3D7DC1ED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3B39-8F37-4870-A210-F6717C02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648AD-A361-E2BE-C4A2-4F961018B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1F8F92-1E67-1525-9DA5-D2A3A85A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CD61-D24E-40F6-A6FB-7A4F0CC6FB2F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17D36-0C9A-4FC9-FA67-5020FBD4C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E63E6D-15EE-697E-87EA-0311E6CC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3B39-8F37-4870-A210-F6717C02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2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0905C-FB57-5A33-7E3C-5CBC54DB0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CD61-D24E-40F6-A6FB-7A4F0CC6FB2F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AAE9E4-7712-AE84-A65C-D4899CA5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F8A7F-AE6E-79A9-79E6-6A64D8B0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3B39-8F37-4870-A210-F6717C02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09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9789F-63DB-F45C-BBA0-D0B4A775B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0299B-A962-58B4-AD76-DEBF38AF1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5AE4-E459-3A64-4B5B-431AE67A2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5A522-B12C-6D7F-1B48-4460878F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CD61-D24E-40F6-A6FB-7A4F0CC6FB2F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A81BE-D858-FC99-0498-7F36D2860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3BF65-333F-70FC-39F0-98049C1E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3B39-8F37-4870-A210-F6717C02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6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7521C-9416-1F81-A020-02293EAE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0F6CAB-0AD5-C8A6-ADE1-C36ABCF91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3C0466-6F1F-F481-64FE-792BCB5DF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C35E9-C6B5-A663-89F5-064A91671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CD61-D24E-40F6-A6FB-7A4F0CC6FB2F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3879F-5DE9-03C4-27E3-A4A80716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C69712-A00D-03CE-CA05-BA3149A8A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3B39-8F37-4870-A210-F6717C02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8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98F04F-B765-B5E0-52CF-1DC9DFDC6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5D74B-1FC0-26DF-B740-D36CF9E67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725CD-3FE5-F325-95F8-254A86E80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5CD61-D24E-40F6-A6FB-7A4F0CC6FB2F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A95FF-665E-6901-EFE3-DFAD81FE3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5D544-1335-BE7D-C37F-DAC2E117A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73B39-8F37-4870-A210-F6717C028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8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7FC3FC9-14D1-190D-579F-995579EB6E92}"/>
              </a:ext>
            </a:extLst>
          </p:cNvPr>
          <p:cNvSpPr/>
          <p:nvPr/>
        </p:nvSpPr>
        <p:spPr>
          <a:xfrm>
            <a:off x="1285472" y="2398661"/>
            <a:ext cx="4114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b="1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6E735E-9CB3-CB83-62EC-21FE49CA99B8}"/>
              </a:ext>
            </a:extLst>
          </p:cNvPr>
          <p:cNvSpPr/>
          <p:nvPr/>
        </p:nvSpPr>
        <p:spPr>
          <a:xfrm>
            <a:off x="1285472" y="1136079"/>
            <a:ext cx="9563336" cy="8383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b="1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A931E9-AFB7-D09A-D0B8-B556B420C613}"/>
              </a:ext>
            </a:extLst>
          </p:cNvPr>
          <p:cNvSpPr txBox="1"/>
          <p:nvPr/>
        </p:nvSpPr>
        <p:spPr>
          <a:xfrm>
            <a:off x="3616282" y="1198710"/>
            <a:ext cx="4959435" cy="109260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300" b="1" dirty="0"/>
              <a:t>Loop Diuretics</a:t>
            </a:r>
            <a:r>
              <a:rPr lang="en-US" sz="1300" b="1" baseline="30000" dirty="0"/>
              <a:t>1 </a:t>
            </a:r>
          </a:p>
          <a:p>
            <a:pPr algn="ctr"/>
            <a:r>
              <a:rPr lang="en-US" sz="1300" b="1" dirty="0"/>
              <a:t>Loop diuretics + thiazides (metolazone or chlorothiazide) </a:t>
            </a:r>
            <a:endParaRPr lang="en-US" sz="1300" b="1" dirty="0">
              <a:cs typeface="Calibri Light"/>
            </a:endParaRPr>
          </a:p>
          <a:p>
            <a:pPr algn="ctr"/>
            <a:r>
              <a:rPr lang="en-US" sz="1300" b="1" dirty="0"/>
              <a:t>MRA (spironolactone or eplerenone) and SGLT2i may be considered</a:t>
            </a:r>
          </a:p>
          <a:p>
            <a:pPr algn="ctr"/>
            <a:endParaRPr lang="en-US" sz="1300" b="1" dirty="0"/>
          </a:p>
          <a:p>
            <a:endParaRPr lang="en-US" sz="1300" b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91686C7-8FAF-487B-A0F5-3806CFD10238}"/>
              </a:ext>
            </a:extLst>
          </p:cNvPr>
          <p:cNvCxnSpPr>
            <a:cxnSpLocks/>
          </p:cNvCxnSpPr>
          <p:nvPr/>
        </p:nvCxnSpPr>
        <p:spPr>
          <a:xfrm>
            <a:off x="6193747" y="1997736"/>
            <a:ext cx="0" cy="176617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A7FCB0D2-ACE4-E615-CEC6-D5A208C9781F}"/>
              </a:ext>
            </a:extLst>
          </p:cNvPr>
          <p:cNvSpPr txBox="1"/>
          <p:nvPr/>
        </p:nvSpPr>
        <p:spPr>
          <a:xfrm>
            <a:off x="1386531" y="5805700"/>
            <a:ext cx="969434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dirty="0">
                <a:latin typeface="+mj-lt"/>
              </a:rPr>
              <a:t>ACE, angiotensin-converting enzyme inhibitor; ARB, angiotensin receptor blocker; </a:t>
            </a:r>
            <a:r>
              <a:rPr lang="en-US" sz="1100" dirty="0" err="1">
                <a:latin typeface="+mj-lt"/>
              </a:rPr>
              <a:t>ARNi</a:t>
            </a:r>
            <a:r>
              <a:rPr lang="en-US" sz="1100" dirty="0">
                <a:latin typeface="+mj-lt"/>
              </a:rPr>
              <a:t>, angiotensin receptor/neprilysin inhibitor; ATTR, transthyretin amyloidosis; BB, beta blocker; MRA, mineralocorticoid receptor antagonists; LVEF, left ventricular ejection fraction; NYHA, New York Heart Association;  SGLT2i, sodium/glucose cotransporter-2 inhibitors.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DA974AB-C70B-A4E9-9265-DBF55B345901}"/>
              </a:ext>
            </a:extLst>
          </p:cNvPr>
          <p:cNvSpPr txBox="1"/>
          <p:nvPr/>
        </p:nvSpPr>
        <p:spPr>
          <a:xfrm>
            <a:off x="1391447" y="4470568"/>
            <a:ext cx="951465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aseline="30000" dirty="0">
                <a:latin typeface="+mj-lt"/>
              </a:rPr>
              <a:t>1 </a:t>
            </a:r>
            <a:r>
              <a:rPr lang="en-US" sz="1200" dirty="0">
                <a:latin typeface="+mj-lt"/>
              </a:rPr>
              <a:t>Loop diuretics with higher bioavailability (torsemide or bumetanide) are recommended. </a:t>
            </a:r>
          </a:p>
          <a:p>
            <a:r>
              <a:rPr lang="en-US" sz="1200" baseline="30000" dirty="0">
                <a:latin typeface="+mj-lt"/>
              </a:rPr>
              <a:t>2 </a:t>
            </a:r>
            <a:r>
              <a:rPr lang="en-US" sz="1200" dirty="0">
                <a:latin typeface="+mj-lt"/>
              </a:rPr>
              <a:t>Defibrillators can be considered in LVEF &lt; 35%, but the benefit is unknown for primary prevention.  </a:t>
            </a:r>
          </a:p>
          <a:p>
            <a:r>
              <a:rPr lang="en-US" sz="1200" baseline="30000" dirty="0">
                <a:latin typeface="+mj-lt"/>
              </a:rPr>
              <a:t>3 </a:t>
            </a:r>
            <a:r>
              <a:rPr lang="en-US" sz="1200" dirty="0">
                <a:latin typeface="+mj-lt"/>
              </a:rPr>
              <a:t>Guideline-directed medical therapy (GDMT) can worsen orthostatic hypotension, fatigue and dyspnea</a:t>
            </a:r>
            <a:r>
              <a:rPr lang="en-US" sz="1200" b="1" i="1" dirty="0">
                <a:latin typeface="+mj-lt"/>
              </a:rPr>
              <a:t>.  GDMT is often poorly tolerated, and intolerance is associated with worse outcomes.</a:t>
            </a:r>
            <a:endParaRPr lang="en-US" sz="1200" b="1" i="1" dirty="0">
              <a:latin typeface="+mj-lt"/>
              <a:ea typeface="Calibri Light"/>
              <a:cs typeface="Calibri Light"/>
            </a:endParaRPr>
          </a:p>
          <a:p>
            <a:r>
              <a:rPr lang="en-US" sz="1200" baseline="30000" dirty="0">
                <a:latin typeface="+mj-lt"/>
                <a:ea typeface="Calibri Light"/>
                <a:cs typeface="Calibri Light"/>
              </a:rPr>
              <a:t>4</a:t>
            </a:r>
            <a:r>
              <a:rPr lang="en-US" sz="1200" dirty="0">
                <a:latin typeface="+mj-lt"/>
                <a:ea typeface="Calibri Light"/>
                <a:cs typeface="Calibri Light"/>
              </a:rPr>
              <a:t> Patient selection for transplantation is multidisciplinary and individualized.  Contraindications for transplantation include: partial or no hematological response, multiorgan involvement, severe peripheral or autonomic dysfunction, GI involvement with malabsorption and malnutrition.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82B506-E01C-84E5-3FA3-46244E07B7D2}"/>
              </a:ext>
            </a:extLst>
          </p:cNvPr>
          <p:cNvSpPr txBox="1"/>
          <p:nvPr/>
        </p:nvSpPr>
        <p:spPr>
          <a:xfrm>
            <a:off x="2701352" y="498128"/>
            <a:ext cx="6789294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800" b="1" dirty="0"/>
              <a:t>Treatment of Heart Failure in AL amyloidosis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CE9CCCE-919B-A9D0-2076-420785BD63E5}"/>
              </a:ext>
            </a:extLst>
          </p:cNvPr>
          <p:cNvCxnSpPr>
            <a:cxnSpLocks/>
          </p:cNvCxnSpPr>
          <p:nvPr/>
        </p:nvCxnSpPr>
        <p:spPr>
          <a:xfrm flipV="1">
            <a:off x="3341101" y="2182143"/>
            <a:ext cx="5427654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90B2B2-6CC9-13C3-D9C1-C86761C858D5}"/>
              </a:ext>
            </a:extLst>
          </p:cNvPr>
          <p:cNvCxnSpPr>
            <a:cxnSpLocks/>
          </p:cNvCxnSpPr>
          <p:nvPr/>
        </p:nvCxnSpPr>
        <p:spPr>
          <a:xfrm flipH="1">
            <a:off x="3341101" y="2182143"/>
            <a:ext cx="3543" cy="216518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0ECFDD8-9FCD-93E4-8F3F-A57A0B9397C9}"/>
              </a:ext>
            </a:extLst>
          </p:cNvPr>
          <p:cNvSpPr txBox="1"/>
          <p:nvPr/>
        </p:nvSpPr>
        <p:spPr>
          <a:xfrm>
            <a:off x="2848281" y="2437805"/>
            <a:ext cx="98918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/>
              <a:t>LVEF &gt; 50% </a:t>
            </a:r>
            <a:endParaRPr lang="en-US" sz="1300" b="1" baseline="300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52395F7-305E-B142-AC02-D172995EE7A9}"/>
              </a:ext>
            </a:extLst>
          </p:cNvPr>
          <p:cNvSpPr/>
          <p:nvPr/>
        </p:nvSpPr>
        <p:spPr>
          <a:xfrm>
            <a:off x="6713126" y="2398661"/>
            <a:ext cx="4114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b="1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7215FB3-6FB9-1F59-23CE-B870F9617FFE}"/>
              </a:ext>
            </a:extLst>
          </p:cNvPr>
          <p:cNvSpPr txBox="1"/>
          <p:nvPr/>
        </p:nvSpPr>
        <p:spPr>
          <a:xfrm>
            <a:off x="8270325" y="2437805"/>
            <a:ext cx="10068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/>
              <a:t>LVEF &lt; 50%</a:t>
            </a:r>
            <a:r>
              <a:rPr lang="en-US" sz="1300" b="1" baseline="30000" dirty="0"/>
              <a:t>2</a:t>
            </a:r>
            <a:endParaRPr lang="en-US" sz="1300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5884D46-D349-FDE0-FF89-8FC9862BE4DC}"/>
              </a:ext>
            </a:extLst>
          </p:cNvPr>
          <p:cNvSpPr txBox="1"/>
          <p:nvPr/>
        </p:nvSpPr>
        <p:spPr>
          <a:xfrm>
            <a:off x="6810385" y="2702077"/>
            <a:ext cx="3920282" cy="4924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300" b="1" dirty="0"/>
              <a:t>Guideline-directed medical therapy (GDMT) </a:t>
            </a:r>
            <a:r>
              <a:rPr lang="en-US" sz="1300" b="1" baseline="30000" dirty="0"/>
              <a:t>3</a:t>
            </a:r>
            <a:r>
              <a:rPr lang="en-US" sz="1300" b="1" dirty="0"/>
              <a:t> </a:t>
            </a:r>
          </a:p>
          <a:p>
            <a:r>
              <a:rPr lang="en-US" sz="1300" dirty="0"/>
              <a:t>- Low-dose ACE inhibitor/ARB/</a:t>
            </a:r>
            <a:r>
              <a:rPr lang="en-US" sz="1300" dirty="0" err="1"/>
              <a:t>ARNi</a:t>
            </a:r>
            <a:r>
              <a:rPr lang="en-US" sz="1300" dirty="0"/>
              <a:t>/BB if tolerated.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2B6C3A8-B10B-91B3-868C-2987A96FFDB3}"/>
              </a:ext>
            </a:extLst>
          </p:cNvPr>
          <p:cNvCxnSpPr>
            <a:cxnSpLocks/>
          </p:cNvCxnSpPr>
          <p:nvPr/>
        </p:nvCxnSpPr>
        <p:spPr>
          <a:xfrm>
            <a:off x="3357299" y="3351578"/>
            <a:ext cx="0" cy="27432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54C7BA4-9029-60EA-4A72-6D6F81686CB9}"/>
              </a:ext>
            </a:extLst>
          </p:cNvPr>
          <p:cNvCxnSpPr>
            <a:cxnSpLocks/>
          </p:cNvCxnSpPr>
          <p:nvPr/>
        </p:nvCxnSpPr>
        <p:spPr>
          <a:xfrm flipH="1">
            <a:off x="8768755" y="3330479"/>
            <a:ext cx="1771" cy="27432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0A438-0C3F-94CF-699D-BEEC74D73DAF}"/>
              </a:ext>
            </a:extLst>
          </p:cNvPr>
          <p:cNvSpPr/>
          <p:nvPr/>
        </p:nvSpPr>
        <p:spPr>
          <a:xfrm>
            <a:off x="1386531" y="3643819"/>
            <a:ext cx="9519566" cy="7472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b="1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16A765-BFE9-38CD-6036-932DBE40248B}"/>
              </a:ext>
            </a:extLst>
          </p:cNvPr>
          <p:cNvSpPr txBox="1"/>
          <p:nvPr/>
        </p:nvSpPr>
        <p:spPr>
          <a:xfrm>
            <a:off x="4948436" y="3694510"/>
            <a:ext cx="2720389" cy="425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300" b="1" i="1" dirty="0"/>
              <a:t>Refractory heart failure/ NYHA IV</a:t>
            </a:r>
            <a:endParaRPr lang="en-US" sz="1300" b="1" i="1" baseline="30000" dirty="0"/>
          </a:p>
          <a:p>
            <a:endParaRPr lang="en-US" sz="1300" b="1" baseline="30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4A424D-902E-9B20-9002-44373F960D57}"/>
              </a:ext>
            </a:extLst>
          </p:cNvPr>
          <p:cNvSpPr txBox="1"/>
          <p:nvPr/>
        </p:nvSpPr>
        <p:spPr>
          <a:xfrm>
            <a:off x="2877530" y="4013351"/>
            <a:ext cx="6777803" cy="2923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300" dirty="0"/>
              <a:t>Referral for advanced therapies: Heart transplantation</a:t>
            </a:r>
            <a:r>
              <a:rPr lang="en-US" sz="1300" baseline="30000" dirty="0"/>
              <a:t>4</a:t>
            </a:r>
            <a:r>
              <a:rPr lang="en-US" sz="1300" dirty="0"/>
              <a:t>,  home inotropes,  palliative care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DC49172-2C7D-FFC4-96EB-AC9A04A9AC8B}"/>
              </a:ext>
            </a:extLst>
          </p:cNvPr>
          <p:cNvCxnSpPr>
            <a:cxnSpLocks/>
          </p:cNvCxnSpPr>
          <p:nvPr/>
        </p:nvCxnSpPr>
        <p:spPr>
          <a:xfrm flipH="1">
            <a:off x="8768755" y="2174353"/>
            <a:ext cx="3543" cy="216518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Mayo Clinic logo and symbol, meaning, history, PNG">
            <a:extLst>
              <a:ext uri="{FF2B5EF4-FFF2-40B4-BE49-F238E27FC236}">
                <a16:creationId xmlns:a16="http://schemas.microsoft.com/office/drawing/2014/main" id="{4FA4008F-5070-4823-256B-DD187BB91F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17" b="23554"/>
          <a:stretch/>
        </p:blipFill>
        <p:spPr bwMode="auto">
          <a:xfrm>
            <a:off x="278987" y="42978"/>
            <a:ext cx="1894745" cy="65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D44BC5D-3144-796B-225E-22449D2650A1}"/>
              </a:ext>
            </a:extLst>
          </p:cNvPr>
          <p:cNvSpPr/>
          <p:nvPr/>
        </p:nvSpPr>
        <p:spPr>
          <a:xfrm>
            <a:off x="296176" y="13686"/>
            <a:ext cx="11887200" cy="1268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FD029C-2B3D-097D-0429-2D1CB98EEF3E}"/>
              </a:ext>
            </a:extLst>
          </p:cNvPr>
          <p:cNvSpPr txBox="1"/>
          <p:nvPr/>
        </p:nvSpPr>
        <p:spPr>
          <a:xfrm>
            <a:off x="9691289" y="6529675"/>
            <a:ext cx="24920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 dirty="0">
                <a:latin typeface="+mj-lt"/>
              </a:rPr>
              <a:t>Version 1.0 //last reviewed Dec 2023</a:t>
            </a:r>
          </a:p>
        </p:txBody>
      </p:sp>
    </p:spTree>
    <p:extLst>
      <p:ext uri="{BB962C8B-B14F-4D97-AF65-F5344CB8AC3E}">
        <p14:creationId xmlns:p14="http://schemas.microsoft.com/office/powerpoint/2010/main" val="48035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240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Mayo 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Nativi Nicolau, Jose N., M.D.</dc:creator>
  <cp:lastModifiedBy>Dispenzieri, Angela, M.D.</cp:lastModifiedBy>
  <cp:revision>273</cp:revision>
  <dcterms:created xsi:type="dcterms:W3CDTF">2023-03-19T18:43:53Z</dcterms:created>
  <dcterms:modified xsi:type="dcterms:W3CDTF">2023-12-27T16:10:28Z</dcterms:modified>
</cp:coreProperties>
</file>