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"/>
  </p:notesMasterIdLst>
  <p:sldIdLst>
    <p:sldId id="258" r:id="rId2"/>
    <p:sldId id="271" r:id="rId3"/>
    <p:sldId id="273" r:id="rId4"/>
    <p:sldId id="276" r:id="rId5"/>
    <p:sldId id="272" r:id="rId6"/>
    <p:sldId id="27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B5779D-C08D-4D4C-B1F7-C7097F7906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7347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C634365-D496-4D24-BA45-2EB37B7EB8DA}" type="slidenum">
              <a:rPr lang="en-US" altLang="en-US" sz="1200" smtClean="0">
                <a:latin typeface="Calibri" panose="020F0502020204030204" pitchFamily="34" charset="0"/>
              </a:rPr>
              <a:pPr eaLnBrk="1" hangingPunct="1">
                <a:defRPr/>
              </a:pPr>
              <a:t>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4333875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A63A601-F2F0-4463-9162-92462FF871E3}" type="slidenum">
              <a:rPr lang="en-US" altLang="en-US" sz="1200" smtClean="0">
                <a:latin typeface="Calibri" panose="020F0502020204030204" pitchFamily="34" charset="0"/>
              </a:rPr>
              <a:pPr eaLnBrk="1" hangingPunct="1">
                <a:defRPr/>
              </a:pPr>
              <a:t>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9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A63A601-F2F0-4463-9162-92462FF871E3}" type="slidenum">
              <a:rPr lang="en-US" altLang="en-US" sz="1200" smtClean="0">
                <a:latin typeface="Calibri" panose="020F0502020204030204" pitchFamily="34" charset="0"/>
              </a:rPr>
              <a:pPr eaLnBrk="1" hangingPunct="1">
                <a:defRPr/>
              </a:pPr>
              <a:t>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0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" y="0"/>
            <a:ext cx="8686800" cy="214313"/>
          </a:xfrm>
          <a:prstGeom prst="rect">
            <a:avLst/>
          </a:prstGeom>
          <a:solidFill>
            <a:srgbClr val="2727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b="0" i="0" dirty="0">
              <a:latin typeface="Calibri" panose="020F0502020204030204" pitchFamily="34" charset="0"/>
            </a:endParaRPr>
          </a:p>
        </p:txBody>
      </p:sp>
      <p:pic>
        <p:nvPicPr>
          <p:cNvPr id="5" name="Picture 8" descr="MC-Bu-Bk 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0988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69225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48200"/>
            <a:ext cx="7769225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AD41-856F-4237-9345-431ECD82E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5025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DA33-D74A-4C9B-836A-43FA376DC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2953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16127-8E7F-4EB3-8005-F515E834B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5610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93F84-DF70-4799-A105-3BCB6A0D1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4498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A351-4CA7-4686-9CD8-6DC2AFD90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691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30388"/>
            <a:ext cx="3810000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0388"/>
            <a:ext cx="3810000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A1DA-06E1-4A68-B901-5FF848D49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7914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4C917-53E8-480A-826F-2CEE580FA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39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1BEB4-2D76-4E7A-A731-94C3EAA80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773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569D7-856D-4880-B5D3-C8A1BA65C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379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4F2D-4177-4311-AA91-0A758C82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5805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6C1D-CBEB-4266-8440-30B75E05E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5175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AEAEA">
                      <a:alpha val="74997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30388"/>
            <a:ext cx="7772400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214313"/>
          </a:xfrm>
          <a:prstGeom prst="rect">
            <a:avLst/>
          </a:prstGeom>
          <a:solidFill>
            <a:srgbClr val="2727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b="0" i="0" dirty="0">
              <a:latin typeface="Calibri" panose="020F0502020204030204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chemeClr val="folHlin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>
                <a:solidFill>
                  <a:schemeClr val="folHlin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chemeClr val="folHlin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A785FF-36C6-425B-98A7-C8DB6F93342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056" name="Picture 8" descr="MC-Bu-Bk 1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0988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0" i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20000"/>
        <a:buChar char="•"/>
        <a:defRPr sz="3200" b="0" i="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860425" indent="-2936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0" i="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2pPr>
      <a:lvl3pPr marL="1311275" indent="-2825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0" i="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3pPr>
      <a:lvl4pPr marL="1773238" indent="-2825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0" i="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4pPr>
      <a:lvl5pPr marL="2225675" indent="-2841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0" i="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5pPr>
      <a:lvl6pPr marL="2682875" indent="-28416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latin typeface="+mn-lt"/>
        </a:defRPr>
      </a:lvl6pPr>
      <a:lvl7pPr marL="3140075" indent="-28416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latin typeface="+mn-lt"/>
        </a:defRPr>
      </a:lvl7pPr>
      <a:lvl8pPr marL="3597275" indent="-28416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latin typeface="+mn-lt"/>
        </a:defRPr>
      </a:lvl8pPr>
      <a:lvl9pPr marL="4054475" indent="-28416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400800" y="2209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96334" y="1174131"/>
            <a:ext cx="779893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>
                <a:latin typeface="Tahoma" charset="0"/>
                <a:cs typeface="Times New Roman" charset="0"/>
              </a:rPr>
              <a:t>Mayo Stratification for Myeloma And Risk-adapted Therapy</a:t>
            </a:r>
          </a:p>
          <a:p>
            <a:pPr algn="ctr">
              <a:defRPr/>
            </a:pPr>
            <a:endParaRPr lang="en-US" sz="1800" dirty="0">
              <a:latin typeface="Tahoma" charset="0"/>
              <a:cs typeface="Times New Roman" charset="0"/>
            </a:endParaRPr>
          </a:p>
          <a:p>
            <a:pPr algn="ctr" eaLnBrk="1" hangingPunct="1">
              <a:defRPr/>
            </a:pPr>
            <a:r>
              <a:rPr lang="en-US" sz="2000" dirty="0">
                <a:latin typeface="Calibri" panose="020F0502020204030204" pitchFamily="34" charset="0"/>
              </a:rPr>
              <a:t>Management of </a:t>
            </a:r>
            <a:r>
              <a:rPr lang="en-US" sz="2000" dirty="0" err="1">
                <a:latin typeface="Calibri" panose="020F0502020204030204" pitchFamily="34" charset="0"/>
              </a:rPr>
              <a:t>Teclistamab</a:t>
            </a:r>
            <a:r>
              <a:rPr lang="en-US" sz="2000" dirty="0">
                <a:latin typeface="Calibri" panose="020F0502020204030204" pitchFamily="34" charset="0"/>
              </a:rPr>
              <a:t> Cytokine Release Syndrome (CRS) and </a:t>
            </a:r>
          </a:p>
          <a:p>
            <a:pPr algn="ctr" eaLnBrk="1" hangingPunct="1">
              <a:defRPr/>
            </a:pPr>
            <a:r>
              <a:rPr lang="en-US" sz="2000" dirty="0">
                <a:latin typeface="Calibri" panose="020F0502020204030204" pitchFamily="34" charset="0"/>
              </a:rPr>
              <a:t>Immune Cell Associated Neurotoxicity Syndrome (ICANS)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581400" y="327296"/>
            <a:ext cx="24131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mSMART</a:t>
            </a:r>
            <a:r>
              <a:rPr lang="en-US" sz="36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4800" b="1" i="1" dirty="0">
                <a:latin typeface="Tahoma" charset="0"/>
                <a:ea typeface="ＭＳ Ｐゴシック" charset="0"/>
                <a:cs typeface="Times New Roman" charset="0"/>
              </a:rPr>
              <a:t>  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81000" y="6477000"/>
            <a:ext cx="2275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>
                <a:latin typeface="Calibri" panose="020F0502020204030204" pitchFamily="34" charset="0"/>
              </a:rPr>
              <a:t>v1  //last reviewed Jan 2023.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6FA75E1-423C-E6C9-A0B4-095E66644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12" y="2698675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defRPr sz="32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60425" indent="-2936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311275" indent="-2825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773238" indent="-2825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225675" indent="-2841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682875" indent="-284163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+mn-lt"/>
              </a:defRPr>
            </a:lvl6pPr>
            <a:lvl7pPr marL="3140075" indent="-284163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+mn-lt"/>
              </a:defRPr>
            </a:lvl7pPr>
            <a:lvl8pPr marL="3597275" indent="-284163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+mn-lt"/>
              </a:defRPr>
            </a:lvl8pPr>
            <a:lvl9pPr marL="4054475" indent="-284163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l" eaLnBrk="1" hangingPunct="1">
              <a:spcBef>
                <a:spcPct val="9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latin typeface="Calibri" panose="020F0502020204030204" pitchFamily="34" charset="0"/>
                <a:cs typeface="+mn-cs"/>
              </a:rPr>
              <a:t>Teclistamab was approved by FDA on October 25, 2022 for relapsed, refractory myeloma</a:t>
            </a:r>
          </a:p>
          <a:p>
            <a:pPr lvl="1" eaLnBrk="1" hangingPunct="1">
              <a:spcBef>
                <a:spcPct val="90000"/>
              </a:spcBef>
              <a:buClr>
                <a:schemeClr val="tx1"/>
              </a:buClr>
              <a:defRPr/>
            </a:pPr>
            <a:r>
              <a:rPr lang="en-US" sz="1800" b="0" kern="0" dirty="0">
                <a:latin typeface="Calibri" panose="020F0502020204030204" pitchFamily="34" charset="0"/>
                <a:cs typeface="+mn-cs"/>
              </a:rPr>
              <a:t>After 4 prior lines of therapy AND</a:t>
            </a:r>
          </a:p>
          <a:p>
            <a:pPr lvl="1" eaLnBrk="1" hangingPunct="1">
              <a:spcBef>
                <a:spcPct val="90000"/>
              </a:spcBef>
              <a:buClr>
                <a:schemeClr val="tx1"/>
              </a:buClr>
              <a:defRPr/>
            </a:pPr>
            <a:r>
              <a:rPr lang="en-US" sz="1800" b="0" kern="0" dirty="0">
                <a:latin typeface="Calibri" panose="020F0502020204030204" pitchFamily="34" charset="0"/>
                <a:cs typeface="+mn-cs"/>
              </a:rPr>
              <a:t>Exposure to proteasome inhibitor, </a:t>
            </a:r>
            <a:r>
              <a:rPr lang="en-US" sz="1800" b="0" kern="0" dirty="0" err="1">
                <a:latin typeface="Calibri" panose="020F0502020204030204" pitchFamily="34" charset="0"/>
                <a:cs typeface="+mn-cs"/>
              </a:rPr>
              <a:t>IMiDs</a:t>
            </a:r>
            <a:r>
              <a:rPr lang="en-US" sz="1800" b="0" kern="0" dirty="0">
                <a:latin typeface="Calibri" panose="020F0502020204030204" pitchFamily="34" charset="0"/>
                <a:cs typeface="+mn-cs"/>
              </a:rPr>
              <a:t>, and anti-CD38 antibody</a:t>
            </a:r>
          </a:p>
          <a:p>
            <a:pPr marL="285750" indent="-285750" algn="l" eaLnBrk="1" hangingPunct="1">
              <a:spcBef>
                <a:spcPct val="9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latin typeface="Calibri" panose="020F0502020204030204" pitchFamily="34" charset="0"/>
                <a:cs typeface="+mn-cs"/>
              </a:rPr>
              <a:t>Package insert and REMS (Risk Evaluation and Mitigation System) provides guidelines for step up dosing adjustment for CRS and ICANS </a:t>
            </a:r>
          </a:p>
          <a:p>
            <a:pPr marL="285750" indent="-285750" algn="l" eaLnBrk="1" hangingPunct="1">
              <a:spcBef>
                <a:spcPct val="9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latin typeface="Calibri" panose="020F0502020204030204" pitchFamily="34" charset="0"/>
                <a:cs typeface="+mn-cs"/>
              </a:rPr>
              <a:t>This consensus opinion specifically addresses acute management of CRS and ICANS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799" y="777735"/>
            <a:ext cx="7772400" cy="68165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Options for Management of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Teclistamab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associated CRS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113" y="6567488"/>
            <a:ext cx="2315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v1  //last reviewed Jan 2023.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855B3C6-6345-3FBA-DC17-B0C8D9030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054029"/>
              </p:ext>
            </p:extLst>
          </p:nvPr>
        </p:nvGraphicFramePr>
        <p:xfrm>
          <a:off x="286752" y="2569686"/>
          <a:ext cx="8570495" cy="3785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6817">
                  <a:extLst>
                    <a:ext uri="{9D8B030D-6E8A-4147-A177-3AD203B41FA5}">
                      <a16:colId xmlns:a16="http://schemas.microsoft.com/office/drawing/2014/main" val="2717394054"/>
                    </a:ext>
                  </a:extLst>
                </a:gridCol>
                <a:gridCol w="2266878">
                  <a:extLst>
                    <a:ext uri="{9D8B030D-6E8A-4147-A177-3AD203B41FA5}">
                      <a16:colId xmlns:a16="http://schemas.microsoft.com/office/drawing/2014/main" val="254170028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14215523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78224214"/>
                    </a:ext>
                  </a:extLst>
                </a:gridCol>
              </a:tblGrid>
              <a:tr h="613611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Grading (ASTCT 2019 guideline)</a:t>
                      </a:r>
                      <a:r>
                        <a:rPr lang="en-US" sz="1400" b="1" baseline="30000" dirty="0"/>
                        <a:t>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Tocilizumab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Steroid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Other management considerations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239949"/>
                  </a:ext>
                </a:extLst>
              </a:tr>
              <a:tr h="1251412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Grade 1</a:t>
                      </a:r>
                    </a:p>
                    <a:p>
                      <a:r>
                        <a:rPr lang="en-US" sz="1200" b="0" dirty="0"/>
                        <a:t>(fever only, without hypotension or hypoxia)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Can be given.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Can repeat dose q8hr if no improvement for up to 3 doses total.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Can be given.  DEX 10 mg PO/IV.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If given first, consider tocilizumab if no improvement in 4 hours.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Consider inpatient monitoring for institutions able to monitor outpatient depending on clinical escalation of symptoms and infrastructure support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Assess for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027431"/>
                  </a:ext>
                </a:extLst>
              </a:tr>
              <a:tr h="1302459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Grade 2-4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Same as Grade 1.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If no improvement after the first dose of toci, see other management section. Consider additional cytokine blockade such as siltuximab, anakinra.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DEX up to 10-20 mg PO/IV q6hrs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If no improvement within 24 hours, methylprednisolone 1000 - 2000 mg IV daily for up to 3 days, and taper q2-3 days as tolerated.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Inpatient monitoring.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Cytokine panel monitoring if more than 1 dose of toci needed or scheduled steroid given. Consider alternative cytokine blockade.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Monitor cardiac, renal and hepatic functions. If dysfunction not attributed to other causes, manage as refractory CRS.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944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F9D691-787A-12ED-0205-B4C0AFEB0D8C}"/>
              </a:ext>
            </a:extLst>
          </p:cNvPr>
          <p:cNvSpPr txBox="1"/>
          <p:nvPr/>
        </p:nvSpPr>
        <p:spPr>
          <a:xfrm>
            <a:off x="304800" y="145939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Consider disease debulking whenever possible to reduce CRS risk during step-up dosing.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treatment centers with capability for outpatient monitoring and rapid escalation of inpatient care when needed, initial monitoring with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Teclistamab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doses can be done outpatient.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Proactive intervention should be given early in the onset of CRS to reduce the likelihood of progression to higher grade.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Prophylactic cytokine blockade with bispecific antibody is being studied and not standard of care at this time.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B27598-7BB9-D0F6-B49A-79084E1F4980}"/>
              </a:ext>
            </a:extLst>
          </p:cNvPr>
          <p:cNvSpPr txBox="1"/>
          <p:nvPr/>
        </p:nvSpPr>
        <p:spPr>
          <a:xfrm>
            <a:off x="5029200" y="6567488"/>
            <a:ext cx="3573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1. Lee DW et al. BBMT 2019; 25: 625-638. PMID:30592986.</a:t>
            </a:r>
          </a:p>
        </p:txBody>
      </p:sp>
    </p:spTree>
    <p:extLst>
      <p:ext uri="{BB962C8B-B14F-4D97-AF65-F5344CB8AC3E}">
        <p14:creationId xmlns:p14="http://schemas.microsoft.com/office/powerpoint/2010/main" val="13415132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F0A0E-5503-13AA-D02E-6DDE6626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31" y="1674719"/>
            <a:ext cx="77724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</a:rPr>
              <a:t>Additional medications have been used to manage CAR-T and T cell engagers associated severe CRS, HLH/MAS. Use may be off label usage and not covered by insurance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72902E-67B9-BE7E-F7D2-D3794BAD5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71604"/>
              </p:ext>
            </p:extLst>
          </p:nvPr>
        </p:nvGraphicFramePr>
        <p:xfrm>
          <a:off x="152400" y="2286000"/>
          <a:ext cx="8839199" cy="42925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4118">
                  <a:extLst>
                    <a:ext uri="{9D8B030D-6E8A-4147-A177-3AD203B41FA5}">
                      <a16:colId xmlns:a16="http://schemas.microsoft.com/office/drawing/2014/main" val="503589609"/>
                    </a:ext>
                  </a:extLst>
                </a:gridCol>
                <a:gridCol w="3026032">
                  <a:extLst>
                    <a:ext uri="{9D8B030D-6E8A-4147-A177-3AD203B41FA5}">
                      <a16:colId xmlns:a16="http://schemas.microsoft.com/office/drawing/2014/main" val="4075281300"/>
                    </a:ext>
                  </a:extLst>
                </a:gridCol>
                <a:gridCol w="4539049">
                  <a:extLst>
                    <a:ext uri="{9D8B030D-6E8A-4147-A177-3AD203B41FA5}">
                      <a16:colId xmlns:a16="http://schemas.microsoft.com/office/drawing/2014/main" val="784482002"/>
                    </a:ext>
                  </a:extLst>
                </a:gridCol>
              </a:tblGrid>
              <a:tr h="137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Medication 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Starting Dose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Comment(s)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extLst>
                  <a:ext uri="{0D108BD9-81ED-4DB2-BD59-A6C34878D82A}">
                    <a16:rowId xmlns:a16="http://schemas.microsoft.com/office/drawing/2014/main" val="4052665287"/>
                  </a:ext>
                </a:extLst>
              </a:tr>
              <a:tr h="786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Anakinra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100 mg </a:t>
                      </a:r>
                      <a:r>
                        <a:rPr lang="en-US" sz="1200" dirty="0" err="1">
                          <a:effectLst/>
                        </a:rPr>
                        <a:t>subQ</a:t>
                      </a:r>
                      <a:r>
                        <a:rPr lang="en-US" sz="1200" dirty="0">
                          <a:effectLst/>
                        </a:rPr>
                        <a:t> BID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IV doses can be given if concerns for </a:t>
                      </a:r>
                      <a:r>
                        <a:rPr lang="en-US" sz="1200" dirty="0" err="1">
                          <a:effectLst/>
                        </a:rPr>
                        <a:t>subQ</a:t>
                      </a:r>
                      <a:r>
                        <a:rPr lang="en-US" sz="1200" dirty="0">
                          <a:effectLst/>
                        </a:rPr>
                        <a:t> absorption.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Dose up to 48 mg/kg/day and 3500 mg/day IV for 3 days have been tolerated in infection and COVID-19.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Max dose: 100 mg bolus, 2mg/kg/hr IV.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extLst>
                  <a:ext uri="{0D108BD9-81ED-4DB2-BD59-A6C34878D82A}">
                    <a16:rowId xmlns:a16="http://schemas.microsoft.com/office/drawing/2014/main" val="983208662"/>
                  </a:ext>
                </a:extLst>
              </a:tr>
              <a:tr h="205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Siltuximab </a:t>
                      </a: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11mg/kg IV over 1-hour x 1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If cytokine blockade in IL-6 strongly consider.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extLst>
                  <a:ext uri="{0D108BD9-81ED-4DB2-BD59-A6C34878D82A}">
                    <a16:rowId xmlns:a16="http://schemas.microsoft.com/office/drawing/2014/main" val="568283651"/>
                  </a:ext>
                </a:extLst>
              </a:tr>
              <a:tr h="746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Basiliximab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20 mg IV x1 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If cytokine blockade in IL-2 strongly consider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Assess response after 6 to 8 hours; for robust responses additional doses can be given 4 days after the first.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extLst>
                  <a:ext uri="{0D108BD9-81ED-4DB2-BD59-A6C34878D82A}">
                    <a16:rowId xmlns:a16="http://schemas.microsoft.com/office/drawing/2014/main" val="1413198937"/>
                  </a:ext>
                </a:extLst>
              </a:tr>
              <a:tr h="333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Etoposide</a:t>
                      </a: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150 mg/m^2 IV twice a week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Not exceeding a cumulative dose of 2 grams.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extLst>
                  <a:ext uri="{0D108BD9-81ED-4DB2-BD59-A6C34878D82A}">
                    <a16:rowId xmlns:a16="http://schemas.microsoft.com/office/drawing/2014/main" val="2682767186"/>
                  </a:ext>
                </a:extLst>
              </a:tr>
              <a:tr h="333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Ruxolitinib </a:t>
                      </a: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5mg po BID with a max of 20 mg po BID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extLst>
                  <a:ext uri="{0D108BD9-81ED-4DB2-BD59-A6C34878D82A}">
                    <a16:rowId xmlns:a16="http://schemas.microsoft.com/office/drawing/2014/main" val="3929627700"/>
                  </a:ext>
                </a:extLst>
              </a:tr>
              <a:tr h="333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Etanercept </a:t>
                      </a: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25 mg </a:t>
                      </a:r>
                      <a:r>
                        <a:rPr lang="en-US" sz="1200" b="0" i="0" dirty="0" err="1">
                          <a:effectLst/>
                          <a:latin typeface="Calibri" panose="020F0502020204030204" pitchFamily="34" charset="0"/>
                        </a:rPr>
                        <a:t>subQ</a:t>
                      </a: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 2 times a week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extLst>
                  <a:ext uri="{0D108BD9-81ED-4DB2-BD59-A6C34878D82A}">
                    <a16:rowId xmlns:a16="http://schemas.microsoft.com/office/drawing/2014/main" val="738132340"/>
                  </a:ext>
                </a:extLst>
              </a:tr>
              <a:tr h="333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Cyclosporine </a:t>
                      </a: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trough of 200 to 250 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extLst>
                  <a:ext uri="{0D108BD9-81ED-4DB2-BD59-A6C34878D82A}">
                    <a16:rowId xmlns:a16="http://schemas.microsoft.com/office/drawing/2014/main" val="2870690846"/>
                  </a:ext>
                </a:extLst>
              </a:tr>
              <a:tr h="941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 err="1">
                          <a:effectLst/>
                          <a:latin typeface="Calibri" panose="020F0502020204030204" pitchFamily="34" charset="0"/>
                        </a:rPr>
                        <a:t>Emapalumab</a:t>
                      </a: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1 mg/kg IV 2 times a week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Non-formulary treatment and may increase administration time.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If cytokine blockade in IFN-γ strongly consider.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Max Dose: 10 mg/kg IV 2 times a week.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76" marR="51676" marT="0" marB="0"/>
                </a:tc>
                <a:extLst>
                  <a:ext uri="{0D108BD9-81ED-4DB2-BD59-A6C34878D82A}">
                    <a16:rowId xmlns:a16="http://schemas.microsoft.com/office/drawing/2014/main" val="2911456257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01905CEF-DE52-622F-9BD4-110AFE012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6567488"/>
            <a:ext cx="2315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>
                <a:latin typeface="Calibri" panose="020F0502020204030204" pitchFamily="34" charset="0"/>
              </a:rPr>
              <a:t>v1  //last reviewed Jan 2023.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C3AB87-CEA7-7929-75FB-64ABDB113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7772400" cy="68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AEAEA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kern="0" dirty="0">
                <a:solidFill>
                  <a:srgbClr val="000000"/>
                </a:solidFill>
                <a:cs typeface="Calibri" panose="020F0502020204030204" pitchFamily="34" charset="0"/>
              </a:rPr>
              <a:t>Options for Management of </a:t>
            </a:r>
            <a:r>
              <a:rPr lang="en-US" sz="2400" b="1" kern="0" dirty="0" err="1">
                <a:solidFill>
                  <a:srgbClr val="000000"/>
                </a:solidFill>
                <a:cs typeface="Calibri" panose="020F0502020204030204" pitchFamily="34" charset="0"/>
              </a:rPr>
              <a:t>Teclistamab</a:t>
            </a:r>
            <a:r>
              <a:rPr lang="en-US" sz="2400" b="1" kern="0" dirty="0">
                <a:solidFill>
                  <a:srgbClr val="000000"/>
                </a:solidFill>
                <a:cs typeface="Calibri" panose="020F0502020204030204" pitchFamily="34" charset="0"/>
              </a:rPr>
              <a:t> associated CRS</a:t>
            </a:r>
          </a:p>
        </p:txBody>
      </p:sp>
    </p:spTree>
    <p:extLst>
      <p:ext uri="{BB962C8B-B14F-4D97-AF65-F5344CB8AC3E}">
        <p14:creationId xmlns:p14="http://schemas.microsoft.com/office/powerpoint/2010/main" val="33882556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83956D4-1710-B404-1AE8-6FC8CD53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00" b="40000"/>
          <a:stretch/>
        </p:blipFill>
        <p:spPr>
          <a:xfrm>
            <a:off x="12068" y="1479197"/>
            <a:ext cx="1371600" cy="411480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22C1792-DF1E-C989-4E3F-261EB2F44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b="25555"/>
          <a:stretch/>
        </p:blipFill>
        <p:spPr>
          <a:xfrm>
            <a:off x="6969221" y="1371600"/>
            <a:ext cx="2133600" cy="5105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0BCA02-D429-0FBD-A32C-2099C641FD91}"/>
              </a:ext>
            </a:extLst>
          </p:cNvPr>
          <p:cNvCxnSpPr>
            <a:stCxn id="12" idx="2"/>
          </p:cNvCxnSpPr>
          <p:nvPr/>
        </p:nvCxnSpPr>
        <p:spPr>
          <a:xfrm>
            <a:off x="5367193" y="2686946"/>
            <a:ext cx="0" cy="305023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4ACFA312-CA48-1EE8-E91E-44D33B26A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76" y="716927"/>
            <a:ext cx="7772400" cy="68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AEAEA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</a:rPr>
              <a:t>Management of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</a:rPr>
              <a:t>Teclistamab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</a:rPr>
              <a:t> associated CRS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B96D20-AAB1-F4C5-F691-ADE4C176925F}"/>
              </a:ext>
            </a:extLst>
          </p:cNvPr>
          <p:cNvGrpSpPr/>
          <p:nvPr/>
        </p:nvGrpSpPr>
        <p:grpSpPr>
          <a:xfrm>
            <a:off x="1378449" y="1905000"/>
            <a:ext cx="5315389" cy="4452925"/>
            <a:chOff x="1447798" y="2189631"/>
            <a:chExt cx="5315389" cy="44529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EECA5F-7527-DFEB-7D22-7CE85635BEE4}"/>
                </a:ext>
              </a:extLst>
            </p:cNvPr>
            <p:cNvSpPr txBox="1"/>
            <p:nvPr/>
          </p:nvSpPr>
          <p:spPr>
            <a:xfrm>
              <a:off x="1589986" y="2189631"/>
              <a:ext cx="1205266" cy="138499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endParaRPr lang="en-US" sz="1400" b="1" dirty="0"/>
            </a:p>
            <a:p>
              <a:endParaRPr lang="en-US" sz="1400" b="1" dirty="0"/>
            </a:p>
            <a:p>
              <a:r>
                <a:rPr lang="en-US" sz="1400" b="1" dirty="0"/>
                <a:t>Tocilizumab</a:t>
              </a:r>
            </a:p>
            <a:p>
              <a:r>
                <a:rPr lang="en-US" sz="1400" dirty="0"/>
                <a:t> 1 dose</a:t>
              </a:r>
            </a:p>
            <a:p>
              <a:endParaRPr lang="en-US" sz="1400" dirty="0"/>
            </a:p>
            <a:p>
              <a:endParaRPr lang="en-US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3F39D0-F50D-E9B2-658E-4602ED05B139}"/>
                </a:ext>
              </a:extLst>
            </p:cNvPr>
            <p:cNvSpPr txBox="1"/>
            <p:nvPr/>
          </p:nvSpPr>
          <p:spPr>
            <a:xfrm>
              <a:off x="2145779" y="3821228"/>
              <a:ext cx="2069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 improvement in 8 hours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0F1E99-0AD3-6EE7-629C-D3401CC9FB7F}"/>
                </a:ext>
              </a:extLst>
            </p:cNvPr>
            <p:cNvSpPr txBox="1"/>
            <p:nvPr/>
          </p:nvSpPr>
          <p:spPr>
            <a:xfrm>
              <a:off x="1447799" y="4305300"/>
              <a:ext cx="5315359" cy="149271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Tocilizumab</a:t>
              </a:r>
            </a:p>
            <a:p>
              <a:r>
                <a:rPr lang="en-US" sz="1400" dirty="0"/>
                <a:t>Repeat IV q8h (up to 3 doses total)</a:t>
              </a:r>
            </a:p>
            <a:p>
              <a:endParaRPr lang="en-US" sz="1400" dirty="0"/>
            </a:p>
            <a:p>
              <a:r>
                <a:rPr lang="en-US" sz="1400" dirty="0"/>
                <a:t>Can add </a:t>
              </a:r>
              <a:r>
                <a:rPr lang="en-US" sz="1400" b="1" dirty="0"/>
                <a:t>Dexamethasone </a:t>
              </a:r>
              <a:r>
                <a:rPr lang="en-US" sz="1400" dirty="0"/>
                <a:t>10-20 mg PO/IV q6h</a:t>
              </a:r>
            </a:p>
            <a:p>
              <a:endParaRPr lang="en-US" sz="1400" dirty="0"/>
            </a:p>
            <a:p>
              <a:r>
                <a:rPr lang="en-US" sz="1050" dirty="0"/>
                <a:t>For progressive symptoms after the second dose of Tocilizumab consider alternative cytokine blockade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B179AD-76CE-79F2-B65B-D93077BFD40E}"/>
                </a:ext>
              </a:extLst>
            </p:cNvPr>
            <p:cNvSpPr txBox="1"/>
            <p:nvPr/>
          </p:nvSpPr>
          <p:spPr>
            <a:xfrm>
              <a:off x="4109897" y="2232913"/>
              <a:ext cx="2653290" cy="73866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Can start with</a:t>
              </a:r>
            </a:p>
            <a:p>
              <a:r>
                <a:rPr lang="en-US" sz="1400" b="1" dirty="0"/>
                <a:t>Dexamethasone 10 mg PO/IV</a:t>
              </a:r>
            </a:p>
            <a:p>
              <a:r>
                <a:rPr lang="en-US" sz="1400" dirty="0"/>
                <a:t> 1 dose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14B163-C066-2044-4791-9D7613CE9DF3}"/>
                </a:ext>
              </a:extLst>
            </p:cNvPr>
            <p:cNvSpPr txBox="1"/>
            <p:nvPr/>
          </p:nvSpPr>
          <p:spPr>
            <a:xfrm>
              <a:off x="3180678" y="2309857"/>
              <a:ext cx="530915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OR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32C3FB8-5CCE-2CB8-3724-0AAEBD3BCCB8}"/>
                </a:ext>
              </a:extLst>
            </p:cNvPr>
            <p:cNvCxnSpPr/>
            <p:nvPr/>
          </p:nvCxnSpPr>
          <p:spPr>
            <a:xfrm flipH="1">
              <a:off x="2895600" y="3276600"/>
              <a:ext cx="25409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FB65EE-98DD-026C-4760-F20D6F718A16}"/>
                </a:ext>
              </a:extLst>
            </p:cNvPr>
            <p:cNvSpPr txBox="1"/>
            <p:nvPr/>
          </p:nvSpPr>
          <p:spPr>
            <a:xfrm>
              <a:off x="3368258" y="3002735"/>
              <a:ext cx="2069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 improvement in 4 hours 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772B5D2-2BA8-3790-4776-528D2FD8C79F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2192619" y="3574626"/>
              <a:ext cx="0" cy="730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F70A568-D776-8015-6399-D73B98C7A296}"/>
                </a:ext>
              </a:extLst>
            </p:cNvPr>
            <p:cNvCxnSpPr>
              <a:cxnSpLocks/>
            </p:cNvCxnSpPr>
            <p:nvPr/>
          </p:nvCxnSpPr>
          <p:spPr>
            <a:xfrm>
              <a:off x="2215678" y="5798016"/>
              <a:ext cx="0" cy="3213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7AD727-76FC-267D-4710-C4A1C96A2EE3}"/>
                </a:ext>
              </a:extLst>
            </p:cNvPr>
            <p:cNvSpPr txBox="1"/>
            <p:nvPr/>
          </p:nvSpPr>
          <p:spPr>
            <a:xfrm>
              <a:off x="1447798" y="6119336"/>
              <a:ext cx="5315351" cy="5232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Methylprednisolone </a:t>
              </a:r>
              <a:r>
                <a:rPr lang="en-US" sz="1400" dirty="0"/>
                <a:t>1000-2000 mg IV daily x 3 days and taper over 2-3 days as tolerated. </a:t>
              </a:r>
            </a:p>
          </p:txBody>
        </p:sp>
      </p:grpSp>
      <p:sp>
        <p:nvSpPr>
          <p:cNvPr id="22" name="Rectangle 4">
            <a:extLst>
              <a:ext uri="{FF2B5EF4-FFF2-40B4-BE49-F238E27FC236}">
                <a16:creationId xmlns:a16="http://schemas.microsoft.com/office/drawing/2014/main" id="{B47E5711-4C68-C4BA-D934-BF05C948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6567488"/>
            <a:ext cx="2315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>
                <a:latin typeface="Calibri" panose="020F0502020204030204" pitchFamily="34" charset="0"/>
              </a:rPr>
              <a:t>v1  //last reviewed Jan 2023. </a:t>
            </a:r>
          </a:p>
        </p:txBody>
      </p:sp>
    </p:spTree>
    <p:extLst>
      <p:ext uri="{BB962C8B-B14F-4D97-AF65-F5344CB8AC3E}">
        <p14:creationId xmlns:p14="http://schemas.microsoft.com/office/powerpoint/2010/main" val="5803604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113" y="6567488"/>
            <a:ext cx="2315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>
                <a:latin typeface="Calibri" panose="020F0502020204030204" pitchFamily="34" charset="0"/>
              </a:rPr>
              <a:t>v1  //last reviewed Jan 2023.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855B3C6-6345-3FBA-DC17-B0C8D9030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326338"/>
              </p:ext>
            </p:extLst>
          </p:nvPr>
        </p:nvGraphicFramePr>
        <p:xfrm>
          <a:off x="381000" y="1752600"/>
          <a:ext cx="852759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397">
                  <a:extLst>
                    <a:ext uri="{9D8B030D-6E8A-4147-A177-3AD203B41FA5}">
                      <a16:colId xmlns:a16="http://schemas.microsoft.com/office/drawing/2014/main" val="2717394054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14215523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478224214"/>
                    </a:ext>
                  </a:extLst>
                </a:gridCol>
              </a:tblGrid>
              <a:tr h="666333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Grading (ASTCT 2019 guideline)</a:t>
                      </a:r>
                      <a:r>
                        <a:rPr lang="en-US" sz="1400" b="1" baseline="30000" dirty="0"/>
                        <a:t>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Steroid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Other management considerations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239949"/>
                  </a:ext>
                </a:extLst>
              </a:tr>
              <a:tr h="2184526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Grade 1</a:t>
                      </a:r>
                    </a:p>
                    <a:p>
                      <a:r>
                        <a:rPr lang="en-US" sz="1400" b="0" dirty="0"/>
                        <a:t>(ICE score 7-9, awakens spontaneously, no seizure, motor deficits, increased ICP or cerebral edema)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Consider DEX 10-20 mg PO/IV daily.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If ICANS occurs during CRS and tocilizumab has not been given for CRS, tocilizumab can be given for CRS.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Consider initiating steroid for neurologic presentation that impacts patient safety.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Consider monitoring without steroid for dysphasia presentation alone.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Consider addition of Keppra for seizure prophylaxis.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027431"/>
                  </a:ext>
                </a:extLst>
              </a:tr>
              <a:tr h="1721141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Grade 2-4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DEX 10-20 mg PO/IV up to q6hr. De-escalate as quickly as tolerated when improved to Gr 1 or less.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Methylprednisolone, consider 2 mg/kg or up to 1000-2000 mg IV daily dose if symptoms continue to worsen despite DEX.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Neurologic evaluation as appropriate to rule out increased intracranial pressure (ICP), cerebral edema, seizure, and infections.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944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55753A-ED07-63F4-511C-6A5F830FA983}"/>
              </a:ext>
            </a:extLst>
          </p:cNvPr>
          <p:cNvSpPr txBox="1"/>
          <p:nvPr/>
        </p:nvSpPr>
        <p:spPr>
          <a:xfrm>
            <a:off x="5029200" y="6567488"/>
            <a:ext cx="3573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1. Lee DW et al. BBMT 2019; 25: 625-638. PMID:30592986.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D001F7-6F81-2804-E13B-C83E0348E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298" y="828054"/>
            <a:ext cx="8001000" cy="68165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Options for Management of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Teclistamab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associated ICANS</a:t>
            </a:r>
          </a:p>
        </p:txBody>
      </p:sp>
    </p:spTree>
    <p:extLst>
      <p:ext uri="{BB962C8B-B14F-4D97-AF65-F5344CB8AC3E}">
        <p14:creationId xmlns:p14="http://schemas.microsoft.com/office/powerpoint/2010/main" val="22969723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7D8CE2-F188-C223-EE08-AA3628F6B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>
          <a:xfrm>
            <a:off x="11113" y="2024373"/>
            <a:ext cx="9144000" cy="43434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13BEC41-F0E4-15F2-9EEA-11EF0EBF2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077200" cy="68165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0000"/>
                </a:solidFill>
                <a:cs typeface="Calibri" panose="020F0502020204030204" pitchFamily="34" charset="0"/>
              </a:rPr>
              <a:t>Management of </a:t>
            </a:r>
            <a:r>
              <a:rPr lang="en-US" sz="3200" b="1" dirty="0" err="1">
                <a:solidFill>
                  <a:srgbClr val="000000"/>
                </a:solidFill>
                <a:cs typeface="Calibri" panose="020F0502020204030204" pitchFamily="34" charset="0"/>
              </a:rPr>
              <a:t>Teclistamab</a:t>
            </a:r>
            <a:r>
              <a:rPr lang="en-US" sz="3200" b="1" dirty="0">
                <a:solidFill>
                  <a:srgbClr val="000000"/>
                </a:solidFill>
                <a:cs typeface="Calibri" panose="020F0502020204030204" pitchFamily="34" charset="0"/>
              </a:rPr>
              <a:t> associated ICANS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7639AC-43A7-3424-C3F1-37F93E38D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6567488"/>
            <a:ext cx="2315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>
                <a:latin typeface="Calibri" panose="020F0502020204030204" pitchFamily="34" charset="0"/>
              </a:rPr>
              <a:t>v1  //last reviewed Jan 2023. </a:t>
            </a:r>
          </a:p>
        </p:txBody>
      </p:sp>
    </p:spTree>
    <p:extLst>
      <p:ext uri="{BB962C8B-B14F-4D97-AF65-F5344CB8AC3E}">
        <p14:creationId xmlns:p14="http://schemas.microsoft.com/office/powerpoint/2010/main" val="21101793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ormalWhite-sample">
  <a:themeElements>
    <a:clrScheme name="FormalWhite-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malWhite-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rmalWhite-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lWhite-samp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lWhite-samp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lWhite-samp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lWhite-samp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lWhite-samp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lWhite-samp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lWhite-sample 8">
        <a:dk1>
          <a:srgbClr val="000000"/>
        </a:dk1>
        <a:lt1>
          <a:srgbClr val="FFFFFF"/>
        </a:lt1>
        <a:dk2>
          <a:srgbClr val="0066FF"/>
        </a:dk2>
        <a:lt2>
          <a:srgbClr val="808080"/>
        </a:lt2>
        <a:accent1>
          <a:srgbClr val="FF6600"/>
        </a:accent1>
        <a:accent2>
          <a:srgbClr val="00CCFF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00B9E7"/>
        </a:accent6>
        <a:hlink>
          <a:srgbClr val="FF00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952</Words>
  <Application>Microsoft Macintosh PowerPoint</Application>
  <PresentationFormat>On-screen Show (4:3)</PresentationFormat>
  <Paragraphs>116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Tahoma</vt:lpstr>
      <vt:lpstr>FormalWhite-sample</vt:lpstr>
      <vt:lpstr>PowerPoint Presentation</vt:lpstr>
      <vt:lpstr>Options for Management of Teclistamab associated CRS</vt:lpstr>
      <vt:lpstr>PowerPoint Presentation</vt:lpstr>
      <vt:lpstr>PowerPoint Presentation</vt:lpstr>
      <vt:lpstr>Options for Management of Teclistamab associated ICANS</vt:lpstr>
      <vt:lpstr>Management of Teclistamab associated ICANS</vt:lpstr>
    </vt:vector>
  </TitlesOfParts>
  <Company>Mayo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Mayo</dc:creator>
  <cp:lastModifiedBy>vincerk@gmail.com</cp:lastModifiedBy>
  <cp:revision>56</cp:revision>
  <dcterms:created xsi:type="dcterms:W3CDTF">2010-02-09T23:39:30Z</dcterms:created>
  <dcterms:modified xsi:type="dcterms:W3CDTF">2023-02-23T01:30:28Z</dcterms:modified>
</cp:coreProperties>
</file>