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1" r:id="rId2"/>
    <p:sldId id="269" r:id="rId3"/>
    <p:sldId id="270" r:id="rId4"/>
    <p:sldId id="272" r:id="rId5"/>
    <p:sldId id="280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F8EF1-10DA-4CAF-9F04-31AD918F53A0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FF67C-40A1-454A-8097-7C63BEE1C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71E32A7-5252-D32F-70BE-218AA87D8D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3E56F7-3D99-494F-BADC-A5960D9E7078}" type="slidenum">
              <a:rPr kumimoji="0" lang="en-US" altLang="en-US" sz="120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E5E7482-348A-00AB-C032-8ADE44A0F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6CB4D14-11DF-BD50-2A97-436A410A6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81E6FF8-F677-1EF8-22A7-7A0A0F53E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pic>
        <p:nvPicPr>
          <p:cNvPr id="5" name="Picture 8" descr="MC-Bu-Bk 150">
            <a:extLst>
              <a:ext uri="{FF2B5EF4-FFF2-40B4-BE49-F238E27FC236}">
                <a16:creationId xmlns:a16="http://schemas.microsoft.com/office/drawing/2014/main" id="{7A207649-8090-798E-7E74-0B03F7850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6CAB1F-2BE7-392A-B3FB-CD2779D4E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0C7820-A3AF-2AA0-6287-2773A1193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E94CC48-5496-59E3-422E-729CE1B9C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0F30C-EE59-474C-8E48-66264E22D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5778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244A33-4874-A25D-BFB7-C6F2B790D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FEF8A4-9F83-72C2-DCA4-DB02CA09A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BD8484C-0400-30FE-D19F-4534E7D38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E9E9-71C0-4A33-9E34-81D681A53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1323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0A7BD3-B7D5-0033-91AE-78AF97B44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EA4A21-959E-3BC8-9B12-888A41B7B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7C881D8-E2F9-86B8-0312-1F453C665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926F1-D82A-4AE0-BC95-9E75FD4FB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8957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172C4C-2485-9E9E-E5EA-8AD6B974F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E41045-872B-29D5-94AE-53AB0ED78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9336E51-3448-2898-9A64-1EE1375DA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8EDD2-D3FC-45AF-ADCE-3E6EEF3E1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32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E58CC3-741F-829E-1A15-212DEB9DE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3515CE-A25D-EB31-AECE-5A34B25B3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0BE19F5-EC16-5103-2510-1E77A1F9D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CFE22-E0E8-4A1B-BBCF-349FBA87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9595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A9549-A810-C7FC-BF20-857D67663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AD7CE4-EDD8-201E-C5AC-BDE8A75A4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5FCED13-3E04-2C83-9DB8-AAD10DD1A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4C220-A149-422F-A2C1-891628012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5782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7749E6-C542-8940-7F96-554F85569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0AB6281-DFD5-8035-826D-3F09F3786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1F733CC-27E2-16EA-4428-172F0BFCB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F44-9356-4BB0-84E7-9396D1069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361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842966-E019-6F20-E6CA-6E241F897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DA5519-A3E7-52F8-5654-381F0D4AA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B832D8-1D2F-6BB7-D4CA-8953E7CAC0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E1F5-BAE2-4638-858F-45B09C51A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594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42B2AB2-CB0A-9F06-86DD-006D2D8C6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93C899A-3E66-0AB5-9D4A-D19DA236C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FA44218-64DE-40CB-B383-843B8D48EE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2F5E0-644A-4FB3-A85B-2C716B11C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38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536FC-0ECC-5C35-1DFB-702E2D96D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0F5BF8-DBDB-9A65-185A-E85B7BD97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99A094-31C7-F6A5-6E39-EC319D599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4074-39F5-4FF2-8301-3F8A521D3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0207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F5293-64E4-2E9E-EB62-BB38CEB2B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48FDC2-B882-91FA-CFD0-880CE1950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B6E7C26-D5DC-F8E8-A9E4-FE64D3860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5986E-9CA1-42AA-9557-C049B0E01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005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584F1C2-973A-22BB-B35E-0F92DCE4D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1827BB-A595-FD75-6C2C-D96408A35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6435AC2-B955-3EB7-8D4A-DA882B334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FDEE76D-949F-7590-CC27-AFDE1EDBFA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0EC8BCF1-2805-FEE7-F493-81C92DCC6E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F9B908E9-5DB8-6589-51C6-B784543B91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 smtClean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932014-94DB-4B5A-A7E5-1AC31616FEF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6" name="Picture 8" descr="MC-Bu-Bk 150">
            <a:extLst>
              <a:ext uri="{FF2B5EF4-FFF2-40B4-BE49-F238E27FC236}">
                <a16:creationId xmlns:a16="http://schemas.microsoft.com/office/drawing/2014/main" id="{5AF448A4-3C6C-3E3B-5673-9E07FAEDC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89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9613-D8D4-8395-4695-626D287E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9029"/>
            <a:ext cx="7772400" cy="682571"/>
          </a:xfrm>
        </p:spPr>
        <p:txBody>
          <a:bodyPr/>
          <a:lstStyle/>
          <a:p>
            <a:r>
              <a:rPr lang="en-US" b="1" dirty="0" err="1"/>
              <a:t>mSMART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4BA7A-2118-8FD4-5CA6-67BDD31D0573}"/>
              </a:ext>
            </a:extLst>
          </p:cNvPr>
          <p:cNvSpPr txBox="1"/>
          <p:nvPr/>
        </p:nvSpPr>
        <p:spPr>
          <a:xfrm>
            <a:off x="1447800" y="17526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latin typeface="Calibri" panose="020F0502020204030204" pitchFamily="34" charset="0"/>
              </a:rPr>
              <a:t>Mayo Stratification of Macroglobulinemia And Risk-adapted Therapy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745305-88E0-C264-A4AD-A609118D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05" y="5334000"/>
            <a:ext cx="88848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Version 6. Last reviewed </a:t>
            </a:r>
            <a:r>
              <a:rPr lang="en-US" altLang="en-US" sz="1400" b="0" dirty="0">
                <a:solidFill>
                  <a:srgbClr val="000000"/>
                </a:solidFill>
                <a:latin typeface="Calibri" panose="020F0502020204030204" pitchFamily="34" charset="0"/>
              </a:rPr>
              <a:t>Feb 2023</a:t>
            </a:r>
            <a:endParaRPr kumimoji="0" lang="en-US" altLang="en-US" sz="14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224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>
            <a:extLst>
              <a:ext uri="{FF2B5EF4-FFF2-40B4-BE49-F238E27FC236}">
                <a16:creationId xmlns:a16="http://schemas.microsoft.com/office/drawing/2014/main" id="{C6093C25-DA44-A7ED-F86E-72C9F413B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000000"/>
                </a:solidFill>
                <a:cs typeface="Calibri" panose="020F0502020204030204" pitchFamily="34" charset="0"/>
              </a:rPr>
              <a:t>mSMART</a:t>
            </a:r>
            <a:endParaRPr lang="en-US" b="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AD6DF8C-C3BA-83FB-0B27-B91FB0B7C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07" y="1646434"/>
            <a:ext cx="8967788" cy="4381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Waldenström Macroglobulinemia (WM) is a B-cell lymphoproliferative disorder (LPD) characterized by lymphoplasmacytic infiltration of marrow and/or lymphatic tissue </a:t>
            </a:r>
            <a:r>
              <a:rPr lang="en-US" altLang="en-US" sz="1800" b="0" u="sng" kern="0" dirty="0">
                <a:latin typeface="Calibri" panose="020F0502020204030204" pitchFamily="34" charset="0"/>
              </a:rPr>
              <a:t>and </a:t>
            </a:r>
            <a:r>
              <a:rPr lang="en-US" altLang="en-US" sz="1800" b="0" kern="0" dirty="0">
                <a:latin typeface="Calibri" panose="020F0502020204030204" pitchFamily="34" charset="0"/>
              </a:rPr>
              <a:t>monoclonal immunoglobulin M protein in the serum.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For the diagnosis of </a:t>
            </a:r>
            <a:r>
              <a:rPr lang="en-US" altLang="en-US" sz="1800" b="0" u="sng" kern="0" dirty="0">
                <a:latin typeface="Calibri" panose="020F0502020204030204" pitchFamily="34" charset="0"/>
              </a:rPr>
              <a:t>smoldering WM, </a:t>
            </a:r>
            <a:r>
              <a:rPr lang="en-US" altLang="en-US" sz="1800" b="0" kern="0" dirty="0">
                <a:latin typeface="Calibri" panose="020F0502020204030204" pitchFamily="34" charset="0"/>
              </a:rPr>
              <a:t>the Mayo Clinic criteria require marrow infiltration by ≥ 10% clonal lymphoplasmacytic cells </a:t>
            </a:r>
            <a:r>
              <a:rPr lang="en-US" altLang="en-US" sz="1800" b="0" u="sng" kern="0" dirty="0">
                <a:latin typeface="Calibri" panose="020F0502020204030204" pitchFamily="34" charset="0"/>
              </a:rPr>
              <a:t>and/or</a:t>
            </a:r>
            <a:r>
              <a:rPr lang="en-US" altLang="en-US" sz="1800" b="0" kern="0" dirty="0">
                <a:latin typeface="Calibri" panose="020F0502020204030204" pitchFamily="34" charset="0"/>
              </a:rPr>
              <a:t> IgM monoclonal protein of  ≥ 3g/dL </a:t>
            </a:r>
            <a:r>
              <a:rPr lang="en-US" altLang="en-US" sz="1800" b="0" u="sng" kern="0" dirty="0">
                <a:latin typeface="Calibri" panose="020F0502020204030204" pitchFamily="34" charset="0"/>
              </a:rPr>
              <a:t>and </a:t>
            </a:r>
            <a:r>
              <a:rPr lang="en-US" altLang="en-US" sz="1800" b="0" kern="0" dirty="0">
                <a:latin typeface="Calibri" panose="020F0502020204030204" pitchFamily="34" charset="0"/>
              </a:rPr>
              <a:t>absence of  end-organ damage/symptoms attributable to LPD.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WM remains an incurable malignancy with currently available therapies.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Treatment continues to evolve as more effective agents become available. 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 err="1">
                <a:latin typeface="Calibri" panose="020F0502020204030204" pitchFamily="34" charset="0"/>
              </a:rPr>
              <a:t>mSMART</a:t>
            </a:r>
            <a:r>
              <a:rPr lang="en-US" altLang="en-US" sz="1800" b="0" kern="0" dirty="0">
                <a:latin typeface="Calibri" panose="020F0502020204030204" pitchFamily="34" charset="0"/>
              </a:rPr>
              <a:t> is a consensus opinion that considers specific indications for treatment and integrates the effective treatment strategies that are currently available.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The general off-study approach is presented here (</a:t>
            </a:r>
            <a:r>
              <a:rPr lang="en-US" altLang="en-US" sz="1800" b="0" kern="0" dirty="0" err="1">
                <a:latin typeface="Calibri" panose="020F0502020204030204" pitchFamily="34" charset="0"/>
              </a:rPr>
              <a:t>mSMART</a:t>
            </a:r>
            <a:r>
              <a:rPr lang="en-US" altLang="en-US" sz="1800" b="0" kern="0" dirty="0">
                <a:latin typeface="Calibri" panose="020F0502020204030204" pitchFamily="34" charset="0"/>
              </a:rPr>
              <a:t>). However, </a:t>
            </a:r>
            <a:r>
              <a:rPr lang="en-US" altLang="en-US" sz="1800" b="0" u="sng" kern="0" dirty="0">
                <a:latin typeface="Calibri" panose="020F0502020204030204" pitchFamily="34" charset="0"/>
              </a:rPr>
              <a:t>clinical trials must be considered and are preferred</a:t>
            </a:r>
            <a:r>
              <a:rPr lang="en-US" altLang="en-US" sz="1800" b="0" kern="0" dirty="0">
                <a:latin typeface="Calibri" panose="020F0502020204030204" pitchFamily="34" charset="0"/>
              </a:rPr>
              <a:t> in every setting.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 kern="0" dirty="0">
                <a:latin typeface="Calibri" panose="020F0502020204030204" pitchFamily="34" charset="0"/>
              </a:rPr>
              <a:t>We recommend  that all patients with newly diagnosed WM be evaluated at least once at a referral center with expertise in the management of this rare malignancy.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2B308-73BE-D54B-3267-E9996A309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07" y="6553200"/>
            <a:ext cx="88848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Ansell S. et al. 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Mayo Clin </a:t>
            </a:r>
            <a:r>
              <a:rPr lang="es-ES" sz="1000" b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Proc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 2010; 85(9):824-833</a:t>
            </a:r>
            <a:r>
              <a:rPr lang="es-ES" sz="800" b="0" i="0" dirty="0">
                <a:solidFill>
                  <a:srgbClr val="333333"/>
                </a:solidFill>
                <a:effectLst/>
                <a:latin typeface="Guardian TextSans Web"/>
              </a:rPr>
              <a:t>.;   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Kapoor P et al. </a:t>
            </a:r>
            <a:r>
              <a:rPr lang="en-U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JAMA Oncol. 2017;3(9):1257-1265 </a:t>
            </a:r>
            <a:r>
              <a:rPr kumimoji="0" lang="en-US" altLang="en-US" sz="1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mSMART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v6 //last reviewed </a:t>
            </a:r>
            <a:r>
              <a:rPr lang="en-US" altLang="en-US" sz="1000" b="0" dirty="0">
                <a:solidFill>
                  <a:srgbClr val="000000"/>
                </a:solidFill>
                <a:latin typeface="Calibri" panose="020F0502020204030204" pitchFamily="34" charset="0"/>
              </a:rPr>
              <a:t>Feb 2023</a:t>
            </a:r>
            <a:endParaRPr kumimoji="0" lang="en-US" altLang="en-US" sz="1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68C9490-4110-2EFB-15B2-3B37F42A2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95" y="920802"/>
            <a:ext cx="9067800" cy="5940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Perform  MYD88</a:t>
            </a:r>
            <a:r>
              <a:rPr lang="en-US" altLang="en-US" sz="1600" b="0" kern="0" baseline="30000" dirty="0">
                <a:latin typeface="Calibri" panose="020F0502020204030204" pitchFamily="34" charset="0"/>
              </a:rPr>
              <a:t>L265P </a:t>
            </a:r>
            <a:r>
              <a:rPr lang="en-US" altLang="en-US" sz="1600" b="0" kern="0" dirty="0">
                <a:latin typeface="Calibri" panose="020F0502020204030204" pitchFamily="34" charset="0"/>
              </a:rPr>
              <a:t>mutational analysis on bone marrow sample in all cases of WM by allele-specific polymerase-chain-reaction (AS-PCR) assay. 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Perform CXCR4 mutational analysis, if available.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Perform bone marrow (± lymph node/involved tissue) biopsy, monoclonal protein studies and imaging studies (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computerized tomography (CT) of chest, abdomen and pelvis </a:t>
            </a:r>
            <a:r>
              <a:rPr kumimoji="0" lang="en-US" altLang="en-US" sz="1600" b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 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 combined 18F-FDG positron emission tomography (PET)/CT scan to assess lymphadenopathy, extramedullary disease and organomegaly) </a:t>
            </a:r>
            <a:r>
              <a:rPr lang="en-US" altLang="en-US" sz="1600" b="0" kern="0" dirty="0">
                <a:latin typeface="Calibri" panose="020F0502020204030204" pitchFamily="34" charset="0"/>
              </a:rPr>
              <a:t>at diagnosis.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Check CBC with differential count, liver function tests, serum creatinine, serum beta 2 microglobulin and serum lactate dehydrogenase. 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Check cryocrit, serum viscosity, serum iron studies, electromyogram, coagulation profile, VWF antigen, VWF activity and Factor VIII:C, direct antiglobulin test, cold agglutinin titers and hepatitis C profile depending on the presenting signs/symptoms.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If coexisting AHL-Amyloidosis is suspected, check NT-pro BNP, troponin T, 2D echocardiogram with strain, coagulation parameters and a fat aspirate.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Perform fundoscopic examination in all patients with visual disturbance, hyperviscosity symptoms and/or IgM ≥3000 mg/dL.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en-US" sz="1600" b="0" kern="0" dirty="0">
                <a:latin typeface="Calibri" panose="020F0502020204030204" pitchFamily="34" charset="0"/>
              </a:rPr>
              <a:t>Be aware of rituximab-induced IgM flare, the delay in achieving maximal response post-therapy, the discordance between the monoclonal protein and bone-marrow response states with certain therapies (e.g., ibrutinib, everolimus) and BTK inhibitor-discontinuation associated withdrawal symptoms/IgM rebound.</a:t>
            </a:r>
          </a:p>
          <a:p>
            <a:pPr eaLnBrk="1" hangingPunct="1">
              <a:buClr>
                <a:schemeClr val="accent2"/>
              </a:buClr>
              <a:defRPr/>
            </a:pPr>
            <a:endParaRPr lang="en-US" altLang="en-US" sz="1600" b="0" kern="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defRPr/>
            </a:pPr>
            <a:endParaRPr lang="en-US" altLang="en-US" sz="1600" b="0" kern="0" dirty="0">
              <a:latin typeface="Calibri" panose="020F0502020204030204" pitchFamily="34" charset="0"/>
            </a:endParaRPr>
          </a:p>
          <a:p>
            <a:pPr marL="0" indent="0" eaLnBrk="1" hangingPunct="1">
              <a:buClr>
                <a:schemeClr val="accent2"/>
              </a:buClr>
              <a:buFontTx/>
              <a:buNone/>
              <a:defRPr/>
            </a:pPr>
            <a:endParaRPr lang="en-US" altLang="en-US" sz="1600" b="0" kern="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defRPr/>
            </a:pPr>
            <a:endParaRPr lang="en-US" altLang="en-US" sz="1600" b="0" kern="0" dirty="0">
              <a:latin typeface="Calibri" panose="020F0502020204030204" pitchFamily="34" charset="0"/>
            </a:endParaRPr>
          </a:p>
          <a:p>
            <a:pPr marL="0" indent="0" eaLnBrk="1" hangingPunct="1">
              <a:buClr>
                <a:schemeClr val="accent2"/>
              </a:buClr>
              <a:buFontTx/>
              <a:buNone/>
              <a:defRPr/>
            </a:pPr>
            <a:endParaRPr lang="en-US" altLang="en-US" sz="1600" b="0" kern="0" dirty="0">
              <a:latin typeface="Calibri" panose="020F050202020403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F7A58D-8677-BF9E-CADD-C4C82B845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48" y="6550223"/>
            <a:ext cx="88848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Ansell S. et al. 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Mayo Clin </a:t>
            </a:r>
            <a:r>
              <a:rPr lang="es-ES" sz="1000" b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Proc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 2010; 85(9):824-833</a:t>
            </a:r>
            <a:r>
              <a:rPr lang="es-ES" sz="800" i="0" dirty="0">
                <a:solidFill>
                  <a:srgbClr val="333333"/>
                </a:solidFill>
                <a:effectLst/>
                <a:latin typeface="Guardian TextSans Web"/>
              </a:rPr>
              <a:t>.;  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Kapoor P et al. </a:t>
            </a:r>
            <a:r>
              <a:rPr lang="en-U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JAMA Oncol. 2017;3(9):1257-1265 </a:t>
            </a:r>
            <a:r>
              <a:rPr kumimoji="0" lang="en-US" altLang="en-US" sz="1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mSMART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v6  //last reviewed Feb 2023</a:t>
            </a:r>
          </a:p>
        </p:txBody>
      </p:sp>
    </p:spTree>
    <p:extLst>
      <p:ext uri="{BB962C8B-B14F-4D97-AF65-F5344CB8AC3E}">
        <p14:creationId xmlns:p14="http://schemas.microsoft.com/office/powerpoint/2010/main" val="24385642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349E08C5-607A-9CD3-0194-6CB60BFC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1" y="1219200"/>
            <a:ext cx="2965343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00"/>
              </a:solidFill>
              <a:latin typeface="Garamond" pitchFamily="18" charset="0"/>
              <a:cs typeface="Calibri" panose="020F0502020204030204" pitchFamily="34" charset="0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B6F8367F-7171-3FB9-8689-10725E9D1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0" y="3465493"/>
            <a:ext cx="2965343" cy="9453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00"/>
              </a:solidFill>
              <a:latin typeface="Garamond" pitchFamily="18" charset="0"/>
              <a:cs typeface="Calibri" panose="020F0502020204030204" pitchFamily="34" charset="0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9446B174-F562-11E8-A347-72FECEF20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395" y="3474202"/>
            <a:ext cx="2965343" cy="9453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00"/>
              </a:solidFill>
              <a:latin typeface="Garamond" pitchFamily="18" charset="0"/>
              <a:cs typeface="Calibri" panose="020F0502020204030204" pitchFamily="34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F4611650-3F29-4C99-95FA-CF4E0D50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74202"/>
            <a:ext cx="2965343" cy="9453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00"/>
              </a:solidFill>
              <a:latin typeface="Garamond" pitchFamily="18" charset="0"/>
              <a:cs typeface="Calibri" panose="020F0502020204030204" pitchFamily="34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EFF2F27D-0713-8D22-840A-E998C4E5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08" y="4539858"/>
            <a:ext cx="911889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Initiate plasmapheresis if symptomatic hyperviscosity develops in the setting of IgM flare.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Avoid rituximab monotherapy if baseline IgM level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 4000 mg/dL and c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onsider preemptive plasmapheresis prior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initiating rituximab to avert IgM flare associated hyperviscosity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symptoms.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use Bendamustine-rituximab (BR) X 4 cycles in young, fit patients with symptomatic cold agglutinin anemia. Sutimlimab may be used in patients with symptomatic cold agglutinin anemia, unresponsive to B cell directed therapies.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66FF33"/>
              </a:buClr>
              <a:buNone/>
            </a:pPr>
            <a:r>
              <a:rPr 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 baseline serum viscosity and initiate plasmapheresis followed by cytoreductive therapy; alternatively,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directly proceed to cytoreductive therapy but omit rituximab for 1-2 cycles to avoid IgM flare induced worsening of symptoms.</a:t>
            </a:r>
          </a:p>
          <a:p>
            <a:pPr>
              <a:spcBef>
                <a:spcPct val="0"/>
              </a:spcBef>
              <a:buClr>
                <a:srgbClr val="66FF33"/>
              </a:buClr>
              <a:buNone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66FF33"/>
              </a:buClr>
              <a:buNone/>
            </a:pPr>
            <a:r>
              <a:rPr lang="en-US" alt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consider auto SCT in select young patients in first remission if concurrent ALH amyloidosis with adequate cardiorenal function. </a:t>
            </a:r>
          </a:p>
          <a:p>
            <a:pPr>
              <a:spcBef>
                <a:spcPct val="0"/>
              </a:spcBef>
              <a:buClr>
                <a:srgbClr val="66FF33"/>
              </a:buClr>
              <a:buNone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66FF33"/>
              </a:buClr>
              <a:buFont typeface="Wingdings" pitchFamily="2" charset="2"/>
              <a:buNone/>
            </a:pPr>
            <a:r>
              <a:rPr lang="en-US" alt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zanubrutinib until progression or unacceptable toxicity is an alternative to BR for patients without concurrent AHL, irrespective of the MYD88 gene mutation status.</a:t>
            </a:r>
          </a:p>
        </p:txBody>
      </p:sp>
      <p:sp>
        <p:nvSpPr>
          <p:cNvPr id="22" name="Line 31">
            <a:extLst>
              <a:ext uri="{FF2B5EF4-FFF2-40B4-BE49-F238E27FC236}">
                <a16:creationId xmlns:a16="http://schemas.microsoft.com/office/drawing/2014/main" id="{3F030C74-6F15-1891-4E12-EE5A4BA4F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124199"/>
            <a:ext cx="0" cy="304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Line 31">
            <a:extLst>
              <a:ext uri="{FF2B5EF4-FFF2-40B4-BE49-F238E27FC236}">
                <a16:creationId xmlns:a16="http://schemas.microsoft.com/office/drawing/2014/main" id="{E2B4F78D-4348-24EF-C766-A9C3568C9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124199"/>
            <a:ext cx="0" cy="3500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Line 31">
            <a:extLst>
              <a:ext uri="{FF2B5EF4-FFF2-40B4-BE49-F238E27FC236}">
                <a16:creationId xmlns:a16="http://schemas.microsoft.com/office/drawing/2014/main" id="{B7355D65-718F-2F25-9AE8-3004CD31A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124199"/>
            <a:ext cx="0" cy="304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45E4A4-9970-2D1B-CBE5-36A724C9B764}"/>
              </a:ext>
            </a:extLst>
          </p:cNvPr>
          <p:cNvSpPr txBox="1"/>
          <p:nvPr/>
        </p:nvSpPr>
        <p:spPr>
          <a:xfrm>
            <a:off x="74276" y="3597076"/>
            <a:ext cx="2875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(irrespective of IgM level)</a:t>
            </a:r>
          </a:p>
          <a:p>
            <a:pPr algn="ctr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FC616D-9E9B-0F37-107D-2E7A05C9700C}"/>
              </a:ext>
            </a:extLst>
          </p:cNvPr>
          <p:cNvSpPr txBox="1"/>
          <p:nvPr/>
        </p:nvSpPr>
        <p:spPr>
          <a:xfrm>
            <a:off x="3048001" y="3560736"/>
            <a:ext cx="29348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Rituximab x 1 cycle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no maintenance therapy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C7D22DE0-5384-F755-099F-5CA2DC01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971" y="3454458"/>
            <a:ext cx="293846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 Bendamustine-Rituximab  (BR) x 6 cycles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 rituximab maintenance)    	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ii) Zanubrutinib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15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8BD5610C-E9A8-1ECF-E3D2-F4CE12D6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19200"/>
            <a:ext cx="3016453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Bulky (≥5 cm max. diameter) or</a:t>
            </a:r>
          </a:p>
          <a:p>
            <a:pPr marL="0" indent="0">
              <a:spcBef>
                <a:spcPct val="0"/>
              </a:spcBef>
              <a:buSzPct val="6500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symptomatic lymphadenopathy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Clinically significant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cytopenias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ct val="0"/>
              </a:spcBef>
              <a:buSzPct val="65000"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-Hemoglobin ≤10g/dL</a:t>
            </a:r>
          </a:p>
          <a:p>
            <a:pPr>
              <a:spcBef>
                <a:spcPct val="0"/>
              </a:spcBef>
              <a:buSzPct val="65000"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-Platelet count &lt;100 x10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/L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Hyperviscosity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symptoms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Constitutional symptoms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Concurrent ALH amyloidosis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altLang="en-US" sz="1400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41CDF0DC-251E-7234-FEB9-897CEB15A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34" y="1208865"/>
            <a:ext cx="2873828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SzPct val="65000"/>
              <a:buNone/>
            </a:pP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IgM-related neuropathy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WM-associated hemolytic </a:t>
            </a:r>
          </a:p>
          <a:p>
            <a:pPr>
              <a:spcBef>
                <a:spcPct val="0"/>
              </a:spcBef>
              <a:buSzPct val="65000"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anemia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Symptomatic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cryoglobulinemia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66FF33"/>
              </a:buClr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307A2E45-488C-88D1-9A2D-F2287DEFE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4" y="1435368"/>
            <a:ext cx="29898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IgM MGUS (&lt;10%clonal </a:t>
            </a:r>
          </a:p>
          <a:p>
            <a:pPr>
              <a:spcBef>
                <a:spcPct val="0"/>
              </a:spcBef>
              <a:buSzPct val="6500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infiltrate)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Smoldering (asymptomatic) WM</a:t>
            </a: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SzPct val="65000"/>
              <a:buFont typeface="Wingdings" pitchFamily="2" charset="2"/>
              <a:buChar char="u"/>
            </a:pP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SzPct val="65000"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A69681CF-C3AD-6444-685D-1E9AB137B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28128"/>
            <a:ext cx="876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Newly Diagnosed Waldenström Macroglobulinemia 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36615E9E-E8AC-DBD6-1F8D-165741C30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00" y="6571042"/>
            <a:ext cx="88848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Ansell S. et al. 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Mayo Clin </a:t>
            </a:r>
            <a:r>
              <a:rPr lang="es-ES" sz="1000" b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Proc</a:t>
            </a:r>
            <a:r>
              <a:rPr lang="es-E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 2010; 85(9):824-833</a:t>
            </a:r>
            <a:r>
              <a:rPr lang="es-ES" sz="800" i="0" dirty="0">
                <a:solidFill>
                  <a:srgbClr val="333333"/>
                </a:solidFill>
                <a:effectLst/>
                <a:latin typeface="Guardian TextSans Web"/>
              </a:rPr>
              <a:t>.;  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Kapoor P et al. </a:t>
            </a:r>
            <a:r>
              <a:rPr lang="en-US" sz="1000" b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JAMA Oncol. 2017;3(9):1257-1265 </a:t>
            </a:r>
            <a:r>
              <a:rPr kumimoji="0" lang="en-US" altLang="en-US" sz="1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mSMART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v6  //last reviewed Feb 2023</a:t>
            </a:r>
          </a:p>
        </p:txBody>
      </p:sp>
    </p:spTree>
    <p:extLst>
      <p:ext uri="{BB962C8B-B14F-4D97-AF65-F5344CB8AC3E}">
        <p14:creationId xmlns:p14="http://schemas.microsoft.com/office/powerpoint/2010/main" val="18378963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4C1D1B68-75B3-546C-D783-6178F40E6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7" y="644191"/>
            <a:ext cx="9104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Waldenström</a:t>
            </a:r>
            <a:r>
              <a:rPr kumimoji="0" lang="en-US" alt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Macroglobulinemia: First Relapse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EAE7A271-07B5-D252-0A21-D1882E973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453" y="1241766"/>
            <a:ext cx="3543271" cy="3468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Relapsed/Refractory WM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4401A6-C702-DFCB-F628-281A980E644C}"/>
              </a:ext>
            </a:extLst>
          </p:cNvPr>
          <p:cNvSpPr txBox="1"/>
          <p:nvPr/>
        </p:nvSpPr>
        <p:spPr>
          <a:xfrm>
            <a:off x="0" y="4795812"/>
            <a:ext cx="91043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5000"/>
              <a:tabLst/>
              <a:defRPr/>
            </a:pPr>
            <a:r>
              <a:rPr kumimoji="0" lang="en-US" altLang="en-US" sz="105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Bulky (≥5 cm max. diameter) or symptomatic lymphadenopathy, clinically significant cytopenias (hemoglobin ≤10 g/dL; platelet count &lt;100 x10</a:t>
            </a:r>
            <a:r>
              <a:rPr kumimoji="0" lang="en-US" altLang="en-US" sz="105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9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/L)</a:t>
            </a: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, h</a:t>
            </a:r>
            <a:r>
              <a:rPr kumimoji="0" lang="en-US" altLang="en-US" sz="105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yperviscosity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-related symptoms or</a:t>
            </a:r>
            <a:r>
              <a:rPr kumimoji="0" lang="en-US" altLang="en-US" sz="105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</a:t>
            </a: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co</a:t>
            </a:r>
            <a:r>
              <a:rPr kumimoji="0" lang="en-US" altLang="en-US" sz="105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nstitutional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symptoms.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5000"/>
              <a:tabLst/>
              <a:defRPr/>
            </a:pPr>
            <a:r>
              <a:rPr kumimoji="0" lang="en-US" sz="105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symptomatic hyperviscosity suspected, measure baseline serum viscosity, perform fundoscopic examination and initiate plasmapheresis followed by cytoreductive therapy; alternatively, 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directly proceed to cytoreductive therapy, but omit rituximab for 1-2 cycles to avoid IgM flare induced worsening of symptoms.</a:t>
            </a:r>
          </a:p>
          <a:p>
            <a:r>
              <a:rPr lang="en-US" sz="105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chemoimmunotherapy not used previously. In the frail patient population, DRC (Dexamethasone, Rituximab, Cyclophosphamide) regimen may be used as an alternative to BR. </a:t>
            </a:r>
          </a:p>
          <a:p>
            <a:r>
              <a:rPr lang="en-US" sz="105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 BTK inhibitor not used previously; i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brutinib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alone (only if the patient has MYD88</a:t>
            </a:r>
            <a:r>
              <a:rPr lang="en-US" sz="105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ib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rutinib-rituximab or acalabrutinib may be used if zanubrutinib unavailable.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consider repeating original fixed-duration </a:t>
            </a: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chemoimmunotherapy 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durable response obtained previously (time-to- previous therapy </a:t>
            </a: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kumimoji="0" lang="en-US" altLang="en-US" sz="105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years) and patient not a candidate for a BTK inhibitor.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5A44D22D-461F-756B-AE6D-E7612131E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238317"/>
            <a:ext cx="1743075" cy="3468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Asymptomatic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509C6E83-F389-67CE-EDE0-79F4196B8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794798"/>
            <a:ext cx="1743075" cy="3468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Observe</a:t>
            </a:r>
          </a:p>
        </p:txBody>
      </p:sp>
      <p:sp>
        <p:nvSpPr>
          <p:cNvPr id="18" name="Line 23">
            <a:extLst>
              <a:ext uri="{FF2B5EF4-FFF2-40B4-BE49-F238E27FC236}">
                <a16:creationId xmlns:a16="http://schemas.microsoft.com/office/drawing/2014/main" id="{03E20691-8D42-E6F5-5B13-281143725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9212" y="1411741"/>
            <a:ext cx="33745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Line 23">
            <a:extLst>
              <a:ext uri="{FF2B5EF4-FFF2-40B4-BE49-F238E27FC236}">
                <a16:creationId xmlns:a16="http://schemas.microsoft.com/office/drawing/2014/main" id="{0550942F-AD98-28F6-39F2-859978A2CD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9823" y="1979267"/>
            <a:ext cx="314324" cy="31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" name="Line 23">
            <a:extLst>
              <a:ext uri="{FF2B5EF4-FFF2-40B4-BE49-F238E27FC236}">
                <a16:creationId xmlns:a16="http://schemas.microsoft.com/office/drawing/2014/main" id="{0A1B7709-06F3-91EF-EBF3-42169F65A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88069"/>
            <a:ext cx="1" cy="2545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50FBF0B3-A6B4-C24C-5079-D574BB9E4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8" y="6611779"/>
            <a:ext cx="88848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Ansell S. et al. </a:t>
            </a:r>
            <a:r>
              <a:rPr kumimoji="0" lang="es-E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Mayo Clin </a:t>
            </a:r>
            <a:r>
              <a:rPr kumimoji="0" lang="es-ES" sz="1000" b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Proc</a:t>
            </a:r>
            <a:r>
              <a:rPr kumimoji="0" lang="es-E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. 2010; 85(9):824-833</a:t>
            </a: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uardian TextSans Web"/>
                <a:ea typeface="ＭＳ Ｐゴシック" panose="020B0600070205080204" pitchFamily="34" charset="-128"/>
                <a:cs typeface="+mn-cs"/>
              </a:rPr>
              <a:t>.;  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Kapoor P et al. </a:t>
            </a:r>
            <a:r>
              <a:rPr kumimoji="0" lang="en-U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JAMA Oncol. 2017;3(9):1257-1265 </a:t>
            </a:r>
            <a:r>
              <a:rPr kumimoji="0" lang="en-US" altLang="en-US" sz="1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mSMART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v6  //last reviewed </a:t>
            </a:r>
            <a:r>
              <a:rPr lang="en-US" altLang="en-US" sz="1000" b="0" dirty="0">
                <a:solidFill>
                  <a:srgbClr val="000000"/>
                </a:solidFill>
                <a:latin typeface="Calibri" panose="020F0502020204030204" pitchFamily="34" charset="0"/>
              </a:rPr>
              <a:t>Feb 2023</a:t>
            </a:r>
            <a:endParaRPr kumimoji="0" lang="en-US" altLang="en-US" sz="1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FFD55E-4DF7-D957-EA0C-34FCE05EC67E}"/>
              </a:ext>
            </a:extLst>
          </p:cNvPr>
          <p:cNvSpPr txBox="1"/>
          <p:nvPr/>
        </p:nvSpPr>
        <p:spPr>
          <a:xfrm>
            <a:off x="142322" y="2888116"/>
            <a:ext cx="4238285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Relapse on a covalent BTK inhibitor- (ibrutinib, zanubrutinib, acalabrutinib, orelabrutinib or tirabrutinib) based regimen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A3A38DA-041F-CBD4-42F2-D790731E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28" y="3999861"/>
            <a:ext cx="4238281" cy="52322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i) Bendamustine-Rituximab  (BR) x 6 cycles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2,3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C7A5CD86-3657-B920-23F6-3E28A3AE9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026" y="3982516"/>
            <a:ext cx="4238284" cy="52322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i) Zanubrutinib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ii) Repeat original fixed-duration therapy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9F90451D-6FBF-7478-5BE8-20BAA164E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87755"/>
            <a:ext cx="1" cy="2545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EA9E4CA7-0C2F-5B9E-468A-00387699A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696937"/>
            <a:ext cx="1" cy="2545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379363-7E47-528C-BC27-57DC6E52EC32}"/>
              </a:ext>
            </a:extLst>
          </p:cNvPr>
          <p:cNvSpPr txBox="1"/>
          <p:nvPr/>
        </p:nvSpPr>
        <p:spPr>
          <a:xfrm>
            <a:off x="4655026" y="2896432"/>
            <a:ext cx="4238285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Relapse off therapy, relapse post BR/ other chemoimmunotherapy, or covalent BTK inhibitor-naïve </a:t>
            </a:r>
          </a:p>
          <a:p>
            <a:endParaRPr lang="en-US" sz="1400" dirty="0">
              <a:latin typeface="Calibri" panose="020F050202020403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32A8B1-2FA9-D0C5-DDDC-A26E78316796}"/>
              </a:ext>
            </a:extLst>
          </p:cNvPr>
          <p:cNvCxnSpPr>
            <a:cxnSpLocks/>
          </p:cNvCxnSpPr>
          <p:nvPr/>
        </p:nvCxnSpPr>
        <p:spPr>
          <a:xfrm>
            <a:off x="8126406" y="1436415"/>
            <a:ext cx="376145" cy="309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780FD8-D3A7-DF73-0CCD-CEFF54B2149B}"/>
              </a:ext>
            </a:extLst>
          </p:cNvPr>
          <p:cNvCxnSpPr>
            <a:cxnSpLocks/>
          </p:cNvCxnSpPr>
          <p:nvPr/>
        </p:nvCxnSpPr>
        <p:spPr>
          <a:xfrm>
            <a:off x="8502551" y="1433682"/>
            <a:ext cx="0" cy="5487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23">
            <a:extLst>
              <a:ext uri="{FF2B5EF4-FFF2-40B4-BE49-F238E27FC236}">
                <a16:creationId xmlns:a16="http://schemas.microsoft.com/office/drawing/2014/main" id="{04306F2C-602D-FED3-3E1E-1A06C3134E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16789" y="1979267"/>
            <a:ext cx="395379" cy="63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9E854686-AC47-5A31-8BB8-3A7EF64A8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453" y="1836783"/>
            <a:ext cx="3603370" cy="3468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Calibri" panose="020F0502020204030204" pitchFamily="34" charset="0"/>
              </a:rPr>
              <a:t>First Symptomatic Relapse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4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B0F700EB-BA2B-9A89-D072-124A7C772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234743"/>
            <a:ext cx="1371599" cy="5447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" name="Line 23">
            <a:extLst>
              <a:ext uri="{FF2B5EF4-FFF2-40B4-BE49-F238E27FC236}">
                <a16:creationId xmlns:a16="http://schemas.microsoft.com/office/drawing/2014/main" id="{ED825CBC-9A0D-BF4B-DBC8-A5CB5BD5C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6725" y="2264969"/>
            <a:ext cx="1371599" cy="4421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1217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BC489C-3B04-C844-A7AE-275712222B47}"/>
              </a:ext>
            </a:extLst>
          </p:cNvPr>
          <p:cNvSpPr txBox="1"/>
          <p:nvPr/>
        </p:nvSpPr>
        <p:spPr>
          <a:xfrm>
            <a:off x="2362200" y="749739"/>
            <a:ext cx="480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5000"/>
              <a:tabLst/>
              <a:defRPr/>
            </a:pPr>
            <a:r>
              <a:rPr kumimoji="0" lang="en-US" altLang="en-US" sz="2000" b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Waldenström</a:t>
            </a:r>
            <a:r>
              <a:rPr kumimoji="0" lang="en-US" alt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Macroglobulinemia: 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Second or Later Symptomatic Relapse</a:t>
            </a:r>
            <a:r>
              <a:rPr kumimoji="0" lang="en-US" altLang="en-US" sz="2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1,2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9579CC-3B6D-85AE-B652-46074BB3A5FA}"/>
              </a:ext>
            </a:extLst>
          </p:cNvPr>
          <p:cNvSpPr txBox="1"/>
          <p:nvPr/>
        </p:nvSpPr>
        <p:spPr>
          <a:xfrm>
            <a:off x="104774" y="1692468"/>
            <a:ext cx="893445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Previously received both chemoimmunotherapy and covalent BTKi-based therapies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BA4E037-4863-67EB-4DC2-3F815B85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8" y="2844130"/>
            <a:ext cx="4438650" cy="125572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Venetoclax</a:t>
            </a:r>
            <a:r>
              <a:rPr 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3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Pirtobrutinib</a:t>
            </a:r>
            <a:r>
              <a:rPr 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3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BDR</a:t>
            </a:r>
            <a:r>
              <a:rPr 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4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ASCT in select patients</a:t>
            </a:r>
            <a:r>
              <a:rPr 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 previously used fixed duration therapy</a:t>
            </a:r>
            <a:r>
              <a:rPr lang="en-US" altLang="en-US" sz="1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altLang="en-US" sz="1400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ine 23">
            <a:extLst>
              <a:ext uri="{FF2B5EF4-FFF2-40B4-BE49-F238E27FC236}">
                <a16:creationId xmlns:a16="http://schemas.microsoft.com/office/drawing/2014/main" id="{F1751E0C-500B-023D-9A6D-FC48F4FD89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2124" y="2330180"/>
            <a:ext cx="608308" cy="4042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D241C-F877-DA16-CF3B-19DFF1495EA2}"/>
              </a:ext>
            </a:extLst>
          </p:cNvPr>
          <p:cNvSpPr txBox="1"/>
          <p:nvPr/>
        </p:nvSpPr>
        <p:spPr>
          <a:xfrm>
            <a:off x="57150" y="4543240"/>
            <a:ext cx="9029699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5000"/>
              <a:tabLst/>
              <a:defRPr/>
            </a:pPr>
            <a:r>
              <a:rPr kumimoji="0" lang="en-US" altLang="en-US" sz="1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Bulky (≥5 cm max. diameter) or symptomatic lymphadenopathy, clinically significant cytopenias (hemoglobin ≤10 g/dL; platelet count &lt;100 x10</a:t>
            </a:r>
            <a:r>
              <a:rPr kumimoji="0" lang="en-US" altLang="en-US" sz="1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9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/L)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, h</a:t>
            </a:r>
            <a:r>
              <a:rPr kumimoji="0" lang="en-US" altLang="en-US" sz="10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yperviscosity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-related symptoms or</a:t>
            </a:r>
            <a:r>
              <a:rPr kumimoji="0" lang="en-US" altLang="en-US" sz="1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co</a:t>
            </a:r>
            <a:r>
              <a:rPr kumimoji="0" lang="en-US" altLang="en-US" sz="10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nstitutional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symptoms.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5000"/>
              <a:tabLst/>
              <a:defRPr/>
            </a:pPr>
            <a:r>
              <a:rPr kumimoji="0" lang="en-US" sz="1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</a:t>
            </a: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symptomatic hyperviscosity suspected, measure baseline serum viscosity, perform fundoscopic examination and initiate plasmapheresis followed by therapy; alternatively, 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directly proceed to therapy, but omit rituximab for 1-2 cycles to avoid IgM flare induced worsening of symptoms.</a:t>
            </a:r>
          </a:p>
          <a:p>
            <a:pPr>
              <a:defRPr/>
            </a:pPr>
            <a:r>
              <a:rPr kumimoji="0" lang="en-US" sz="100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3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 progression or unacceptable toxicity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4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BDR consists of a single 21-day cycle of bortezomib alone (1.3 mg/m2 subcutaneously on days 1, 8, and 15), followed by weekly subcutaneous bortezomib (1.6 mg/m2 on days 1, 8, 15, and 22) for 4 additional 35-day cycles, with IV dexamethasone (40 mg) and IV rituximab (375 mg/m2) on cycles 2 and 5, for a total treatment duration of 23 weeks.). Use only in the absence of peripheral neuropathy or i</a:t>
            </a: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 preexisting peripheral neuropathy &lt; Grade 2 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consider </a:t>
            </a: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utologous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stem cell transplantation (</a:t>
            </a: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ASCT) as an option if not exercised previously for a fit patient with chemosensitive disease or concurrent AHL amyloidosis.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consider repeating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fixed-duration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chemoimmunotherapy 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durable response obtained previously (time-to-previous therapy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kumimoji="0" lang="en-US" altLang="en-US" sz="1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years) and patient not a candidate for a BTK inhibitor. </a:t>
            </a:r>
            <a:r>
              <a:rPr lang="en-US" alt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Purine analog-based regimens and everolimus are effective, but owing to their side effects, are best reserved for patients without alternatives.</a:t>
            </a:r>
            <a:endParaRPr kumimoji="0" lang="en-US" altLang="en-US" sz="10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Line 23">
            <a:extLst>
              <a:ext uri="{FF2B5EF4-FFF2-40B4-BE49-F238E27FC236}">
                <a16:creationId xmlns:a16="http://schemas.microsoft.com/office/drawing/2014/main" id="{F42CD8E2-FA0E-F227-C5A1-AFE0AE00A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337594"/>
            <a:ext cx="479618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EB765-DDA9-37F7-26DC-D4A6FF82EDA5}"/>
              </a:ext>
            </a:extLst>
          </p:cNvPr>
          <p:cNvSpPr txBox="1"/>
          <p:nvPr/>
        </p:nvSpPr>
        <p:spPr>
          <a:xfrm>
            <a:off x="3221828" y="220641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77B5E-E985-F4A9-9A00-1B9AE73B3565}"/>
              </a:ext>
            </a:extLst>
          </p:cNvPr>
          <p:cNvSpPr txBox="1"/>
          <p:nvPr/>
        </p:nvSpPr>
        <p:spPr>
          <a:xfrm>
            <a:off x="5297723" y="2153733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842DE8-1BC1-807E-8A2D-74DC92D8CEC8}"/>
              </a:ext>
            </a:extLst>
          </p:cNvPr>
          <p:cNvSpPr/>
          <p:nvPr/>
        </p:nvSpPr>
        <p:spPr>
          <a:xfrm>
            <a:off x="4600574" y="2845007"/>
            <a:ext cx="4438650" cy="12557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05A81-6B4C-C8F8-5242-E627FDB34EB0}"/>
              </a:ext>
            </a:extLst>
          </p:cNvPr>
          <p:cNvSpPr txBox="1"/>
          <p:nvPr/>
        </p:nvSpPr>
        <p:spPr>
          <a:xfrm>
            <a:off x="4665132" y="2914314"/>
            <a:ext cx="443864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 to the algorithm for first relapse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FE0F942-AD5B-9347-D995-BE493D1C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8" y="6611779"/>
            <a:ext cx="88848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Ansell S. et al. </a:t>
            </a:r>
            <a:r>
              <a:rPr kumimoji="0" lang="es-E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Mayo Clin </a:t>
            </a:r>
            <a:r>
              <a:rPr kumimoji="0" lang="es-ES" sz="1000" b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Proc</a:t>
            </a:r>
            <a:r>
              <a:rPr kumimoji="0" lang="es-E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. 2010; 85(9):824-833</a:t>
            </a: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uardian TextSans Web"/>
                <a:ea typeface="ＭＳ Ｐゴシック" panose="020B0600070205080204" pitchFamily="34" charset="-128"/>
                <a:cs typeface="+mn-cs"/>
              </a:rPr>
              <a:t>.;  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Kapoor P et al. </a:t>
            </a:r>
            <a:r>
              <a:rPr kumimoji="0" lang="en-US" sz="1000" b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JAMA Oncol. 2017;3(9):1257-1265 </a:t>
            </a:r>
            <a:r>
              <a:rPr kumimoji="0" lang="en-US" altLang="en-US" sz="1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mSMART</a:t>
            </a:r>
            <a:r>
              <a:rPr kumimoji="0" lang="en-US" altLang="en-US" sz="1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v6  //last reviewed </a:t>
            </a:r>
            <a:r>
              <a:rPr lang="en-US" altLang="en-US" sz="1000" b="0" dirty="0">
                <a:solidFill>
                  <a:srgbClr val="000000"/>
                </a:solidFill>
                <a:latin typeface="Calibri" panose="020F0502020204030204" pitchFamily="34" charset="0"/>
              </a:rPr>
              <a:t>Feb 2023</a:t>
            </a:r>
            <a:endParaRPr kumimoji="0" lang="en-US" altLang="en-US" sz="1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3685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12281</TotalTime>
  <Words>1417</Words>
  <Application>Microsoft Macintosh PowerPoint</Application>
  <PresentationFormat>On-screen Show (4:3)</PresentationFormat>
  <Paragraphs>95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Guardian TextSans Web</vt:lpstr>
      <vt:lpstr>Wingdings</vt:lpstr>
      <vt:lpstr>FormalWhite-sample</vt:lpstr>
      <vt:lpstr>mSMART </vt:lpstr>
      <vt:lpstr>mSMART</vt:lpstr>
      <vt:lpstr>PowerPoint Presentation</vt:lpstr>
      <vt:lpstr>PowerPoint Presentation</vt:lpstr>
      <vt:lpstr>PowerPoint Presentation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Prashant   Kapoor</dc:creator>
  <cp:lastModifiedBy>vincerk@gmail.com</cp:lastModifiedBy>
  <cp:revision>55</cp:revision>
  <dcterms:created xsi:type="dcterms:W3CDTF">2020-12-22T17:45:04Z</dcterms:created>
  <dcterms:modified xsi:type="dcterms:W3CDTF">2023-02-15T18:35:09Z</dcterms:modified>
</cp:coreProperties>
</file>