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8" r:id="rId2"/>
    <p:sldId id="281" r:id="rId3"/>
    <p:sldId id="273" r:id="rId4"/>
    <p:sldId id="274" r:id="rId5"/>
    <p:sldId id="279" r:id="rId6"/>
    <p:sldId id="28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D5D02-A2F2-49B6-915A-0C4F3DFC426D}" v="2" dt="2023-03-27T16:25:13.845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7" autoAdjust="0"/>
    <p:restoredTop sz="94674"/>
  </p:normalViewPr>
  <p:slideViewPr>
    <p:cSldViewPr>
      <p:cViewPr varScale="1">
        <p:scale>
          <a:sx n="124" d="100"/>
          <a:sy n="124" d="100"/>
        </p:scale>
        <p:origin x="22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B5779D-C08D-4D4C-B1F7-C7097F79063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7347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3C634365-D496-4D24-BA45-2EB37B7EB8DA}" type="slidenum">
              <a:rPr lang="en-US" altLang="en-US" sz="1200" smtClean="0">
                <a:latin typeface="Calibri" panose="020F0502020204030204" pitchFamily="34" charset="0"/>
              </a:rPr>
              <a:pPr eaLnBrk="1" hangingPunct="1">
                <a:defRPr/>
              </a:pPr>
              <a:t>1</a:t>
            </a:fld>
            <a:endParaRPr lang="en-US" altLang="en-US" sz="1200" dirty="0">
              <a:latin typeface="Calibri" panose="020F050202020403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333875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latin typeface="Calibri" panose="020F0502020204030204" pitchFamily="34" charset="0"/>
            </a:endParaRPr>
          </a:p>
        </p:txBody>
      </p:sp>
      <p:pic>
        <p:nvPicPr>
          <p:cNvPr id="5" name="Picture 8" descr="MC-Bu-Bk 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69225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769225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AD41-856F-4237-9345-431ECD82E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50251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9DA33-D74A-4C9B-836A-43FA376DC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29531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23900"/>
            <a:ext cx="1943100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23900"/>
            <a:ext cx="5676900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16127-8E7F-4EB3-8005-F515E834B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5610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93F84-DF70-4799-A105-3BCB6A0D1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4498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A351-4CA7-4686-9CD8-6DC2AFD90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4691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CA1DA-06E1-4A68-B901-5FF848D496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79148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4C917-53E8-480A-826F-2CEE580FA9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639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1BEB4-2D76-4E7A-A731-94C3EAA80C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3773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569D7-856D-4880-B5D3-C8A1BA65C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43792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4F2D-4177-4311-AA91-0A758C826F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5805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6C1D-CBEB-4266-8440-30B75E05E4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5175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23900"/>
            <a:ext cx="77724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EAEAEA">
                      <a:alpha val="74997"/>
                    </a:srgb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30388"/>
            <a:ext cx="7772400" cy="457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latin typeface="Calibri" panose="020F0502020204030204" pitchFamily="34" charset="0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 i="0">
                <a:solidFill>
                  <a:schemeClr val="folHlink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>
                <a:solidFill>
                  <a:schemeClr val="folHlink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chemeClr val="folHlin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A785FF-36C6-425B-98A7-C8DB6F93342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2056" name="Picture 8" descr="MC-Bu-Bk 1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0" i="0">
          <a:solidFill>
            <a:schemeClr val="tx2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860425" indent="-2936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1311275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1773238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2225675" indent="-2841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26828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6pPr>
      <a:lvl7pPr marL="31400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7pPr>
      <a:lvl8pPr marL="35972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8pPr>
      <a:lvl9pPr marL="40544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400800" y="2209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solidFill>
                <a:schemeClr val="tx2"/>
              </a:solidFill>
              <a:latin typeface="Calibri" panose="020F0502020204030204" pitchFamily="34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596334" y="1174131"/>
            <a:ext cx="779893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3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000" dirty="0">
                <a:latin typeface="Tahoma" charset="0"/>
                <a:cs typeface="Times New Roman" charset="0"/>
              </a:rPr>
              <a:t>Mayo Stratification for Myeloma And Risk-adapted Therapy</a:t>
            </a:r>
          </a:p>
          <a:p>
            <a:pPr algn="ctr">
              <a:defRPr/>
            </a:pPr>
            <a:endParaRPr lang="en-US" sz="1800" dirty="0">
              <a:latin typeface="Tahoma" charset="0"/>
              <a:cs typeface="Times New Roman" charset="0"/>
            </a:endParaRPr>
          </a:p>
          <a:p>
            <a:pPr algn="ctr" eaLnBrk="1" hangingPunct="1">
              <a:defRPr/>
            </a:pPr>
            <a:r>
              <a:rPr lang="en-US" sz="2000" dirty="0">
                <a:latin typeface="Calibri" panose="020F0502020204030204" pitchFamily="34" charset="0"/>
              </a:rPr>
              <a:t>Management of Cytokine Release Syndrome (CRS) and </a:t>
            </a:r>
          </a:p>
          <a:p>
            <a:pPr algn="ctr" eaLnBrk="1" hangingPunct="1">
              <a:defRPr/>
            </a:pPr>
            <a:r>
              <a:rPr lang="en-US" sz="2000" dirty="0">
                <a:latin typeface="Calibri" panose="020F0502020204030204" pitchFamily="34" charset="0"/>
              </a:rPr>
              <a:t>Immune Cell Associated Neurotoxicity Syndrome (ICANS)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581400" y="327296"/>
            <a:ext cx="24131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mSMART</a:t>
            </a:r>
            <a:r>
              <a:rPr lang="en-US" sz="36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  <a:r>
              <a:rPr lang="en-US" sz="4800" b="1" i="1" dirty="0">
                <a:latin typeface="Tahoma" charset="0"/>
                <a:ea typeface="ＭＳ Ｐゴシック" charset="0"/>
                <a:cs typeface="Times New Roman" charset="0"/>
              </a:rPr>
              <a:t>  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81000" y="6477000"/>
            <a:ext cx="23393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Calibri" panose="020F0502020204030204" pitchFamily="34" charset="0"/>
              </a:rPr>
              <a:t>v1  //last reviewed Mar 2023.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6FA75E1-423C-E6C9-A0B4-095E66644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01516"/>
            <a:ext cx="8534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FontTx/>
              <a:buNone/>
              <a:defRPr sz="32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860425" indent="-2936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311275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773238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225675" indent="-2841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6828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6pPr>
            <a:lvl7pPr marL="31400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7pPr>
            <a:lvl8pPr marL="35972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8pPr>
            <a:lvl9pPr marL="40544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l" eaLnBrk="1" hangingPunct="1">
              <a:spcBef>
                <a:spcPct val="9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800" b="0" kern="0" dirty="0" err="1">
                <a:latin typeface="Calibri" panose="020F0502020204030204" pitchFamily="34" charset="0"/>
                <a:cs typeface="+mn-cs"/>
              </a:rPr>
              <a:t>Idecabtagene</a:t>
            </a:r>
            <a:r>
              <a:rPr lang="en-US" sz="1800" b="0" kern="0" dirty="0">
                <a:latin typeface="Calibri" panose="020F0502020204030204" pitchFamily="34" charset="0"/>
                <a:cs typeface="+mn-cs"/>
              </a:rPr>
              <a:t> </a:t>
            </a:r>
            <a:r>
              <a:rPr lang="en-US" sz="1800" b="0" kern="0" dirty="0" err="1">
                <a:latin typeface="Calibri" panose="020F0502020204030204" pitchFamily="34" charset="0"/>
                <a:cs typeface="+mn-cs"/>
              </a:rPr>
              <a:t>vicleucel</a:t>
            </a:r>
            <a:r>
              <a:rPr lang="en-US" sz="1800" b="0" kern="0" dirty="0">
                <a:latin typeface="Calibri" panose="020F0502020204030204" pitchFamily="34" charset="0"/>
                <a:cs typeface="+mn-cs"/>
              </a:rPr>
              <a:t> (ABECMA) and </a:t>
            </a:r>
            <a:r>
              <a:rPr lang="en-US" sz="1800" b="0" kern="0" dirty="0" err="1">
                <a:latin typeface="Calibri" panose="020F0502020204030204" pitchFamily="34" charset="0"/>
                <a:cs typeface="+mn-cs"/>
              </a:rPr>
              <a:t>Ciltacabtagene</a:t>
            </a:r>
            <a:r>
              <a:rPr lang="en-US" sz="1800" b="0" kern="0" dirty="0">
                <a:latin typeface="Calibri" panose="020F0502020204030204" pitchFamily="34" charset="0"/>
                <a:cs typeface="+mn-cs"/>
              </a:rPr>
              <a:t> </a:t>
            </a:r>
            <a:r>
              <a:rPr lang="en-US" sz="1800" b="0" kern="0" dirty="0" err="1">
                <a:latin typeface="Calibri" panose="020F0502020204030204" pitchFamily="34" charset="0"/>
                <a:cs typeface="+mn-cs"/>
              </a:rPr>
              <a:t>autoleucel</a:t>
            </a:r>
            <a:r>
              <a:rPr lang="en-US" sz="1800" b="0" kern="0" dirty="0">
                <a:latin typeface="Calibri" panose="020F0502020204030204" pitchFamily="34" charset="0"/>
                <a:cs typeface="+mn-cs"/>
              </a:rPr>
              <a:t> (CARVYKTI) are approved by FDA for relapsed, refractory myeloma</a:t>
            </a:r>
          </a:p>
          <a:p>
            <a:pPr lvl="1" eaLnBrk="1" hangingPunct="1">
              <a:spcBef>
                <a:spcPct val="90000"/>
              </a:spcBef>
              <a:buClr>
                <a:schemeClr val="tx1"/>
              </a:buClr>
              <a:defRPr/>
            </a:pPr>
            <a:r>
              <a:rPr lang="en-US" sz="1800" b="0" kern="0" dirty="0">
                <a:latin typeface="Calibri" panose="020F0502020204030204" pitchFamily="34" charset="0"/>
                <a:cs typeface="+mn-cs"/>
              </a:rPr>
              <a:t>After 4 prior lines of therapy AND</a:t>
            </a:r>
          </a:p>
          <a:p>
            <a:pPr lvl="1" eaLnBrk="1" hangingPunct="1">
              <a:spcBef>
                <a:spcPct val="90000"/>
              </a:spcBef>
              <a:buClr>
                <a:schemeClr val="tx1"/>
              </a:buClr>
              <a:defRPr/>
            </a:pPr>
            <a:r>
              <a:rPr lang="en-US" sz="1800" b="0" kern="0" dirty="0">
                <a:latin typeface="Calibri" panose="020F0502020204030204" pitchFamily="34" charset="0"/>
                <a:cs typeface="+mn-cs"/>
              </a:rPr>
              <a:t>Exposure to proteasome inhibitor, </a:t>
            </a:r>
            <a:r>
              <a:rPr lang="en-US" sz="1800" b="0" kern="0" dirty="0" err="1">
                <a:latin typeface="Calibri" panose="020F0502020204030204" pitchFamily="34" charset="0"/>
                <a:cs typeface="+mn-cs"/>
              </a:rPr>
              <a:t>IMiDs</a:t>
            </a:r>
            <a:r>
              <a:rPr lang="en-US" sz="1800" b="0" kern="0" dirty="0">
                <a:latin typeface="Calibri" panose="020F0502020204030204" pitchFamily="34" charset="0"/>
                <a:cs typeface="+mn-cs"/>
              </a:rPr>
              <a:t>, and anti-CD38 antibody</a:t>
            </a:r>
          </a:p>
          <a:p>
            <a:pPr marL="285750" indent="-285750" algn="l" eaLnBrk="1" hangingPunct="1">
              <a:spcBef>
                <a:spcPct val="9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800" b="0" kern="0" dirty="0">
                <a:latin typeface="Calibri" panose="020F0502020204030204" pitchFamily="34" charset="0"/>
                <a:cs typeface="+mn-cs"/>
              </a:rPr>
              <a:t>Package insert and REMS (Risk Evaluation and Mitigation System) provides guidelines for product specific management of CRS and ICANS </a:t>
            </a:r>
          </a:p>
          <a:p>
            <a:pPr marL="285750" indent="-285750" algn="l" eaLnBrk="1" hangingPunct="1">
              <a:spcBef>
                <a:spcPct val="9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800" b="0" kern="0" dirty="0">
                <a:latin typeface="Calibri" panose="020F0502020204030204" pitchFamily="34" charset="0"/>
                <a:cs typeface="+mn-cs"/>
              </a:rPr>
              <a:t>This consensus opinion specifically addresses general principles of management of acute and subacute adverse events</a:t>
            </a:r>
          </a:p>
          <a:p>
            <a:pPr marL="285750" indent="-285750" algn="l" eaLnBrk="1" hangingPunct="1">
              <a:spcBef>
                <a:spcPct val="9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1800" b="0" kern="0" dirty="0">
                <a:latin typeface="Calibri" panose="020F0502020204030204" pitchFamily="34" charset="0"/>
                <a:cs typeface="+mn-cs"/>
              </a:rPr>
              <a:t>Early communication and referral to CAR-T treatment center is recommended to facilitate efficient coordination to get patient to treatment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83956D4-1710-B404-1AE8-6FC8CD53F03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00" b="40000"/>
          <a:stretch/>
        </p:blipFill>
        <p:spPr>
          <a:xfrm>
            <a:off x="147161" y="1185940"/>
            <a:ext cx="1371600" cy="4114800"/>
          </a:xfrm>
          <a:prstGeom prst="rect">
            <a:avLst/>
          </a:prstGeom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4ACFA312-CA48-1EE8-E91E-44D33B26A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410"/>
            <a:ext cx="7772400" cy="68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EAEAEA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0" i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kern="0" dirty="0">
                <a:solidFill>
                  <a:srgbClr val="000000"/>
                </a:solidFill>
                <a:cs typeface="Calibri" panose="020F0502020204030204" pitchFamily="34" charset="0"/>
              </a:rPr>
              <a:t>Management of CAR-T associated CRS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7B96D20-AAB1-F4C5-F691-ADE4C176925F}"/>
              </a:ext>
            </a:extLst>
          </p:cNvPr>
          <p:cNvGrpSpPr/>
          <p:nvPr/>
        </p:nvGrpSpPr>
        <p:grpSpPr>
          <a:xfrm>
            <a:off x="1518694" y="1775936"/>
            <a:ext cx="5046528" cy="4209350"/>
            <a:chOff x="1447711" y="2322492"/>
            <a:chExt cx="5046528" cy="420935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EECA5F-7527-DFEB-7D22-7CE85635BEE4}"/>
                </a:ext>
              </a:extLst>
            </p:cNvPr>
            <p:cNvSpPr txBox="1"/>
            <p:nvPr/>
          </p:nvSpPr>
          <p:spPr>
            <a:xfrm>
              <a:off x="1589986" y="2322492"/>
              <a:ext cx="1205266" cy="52322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endParaRPr lang="en-US" sz="1400" b="1" dirty="0"/>
            </a:p>
            <a:p>
              <a:r>
                <a:rPr lang="en-US" sz="1400" b="1" dirty="0"/>
                <a:t>Tocilizumab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A3F39D0-F50D-E9B2-658E-4602ED05B139}"/>
                </a:ext>
              </a:extLst>
            </p:cNvPr>
            <p:cNvSpPr txBox="1"/>
            <p:nvPr/>
          </p:nvSpPr>
          <p:spPr>
            <a:xfrm>
              <a:off x="2192619" y="3594556"/>
              <a:ext cx="33345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If grade 1, and no improvement in 8 hours </a:t>
              </a:r>
            </a:p>
            <a:p>
              <a:r>
                <a:rPr lang="en-US" sz="1200" b="1" dirty="0"/>
                <a:t>Or</a:t>
              </a:r>
              <a:r>
                <a:rPr lang="en-US" sz="1200" dirty="0"/>
                <a:t> progression to Grade 2 or higher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40F1E99-0AD3-6EE7-629C-D3401CC9FB7F}"/>
                </a:ext>
              </a:extLst>
            </p:cNvPr>
            <p:cNvSpPr txBox="1"/>
            <p:nvPr/>
          </p:nvSpPr>
          <p:spPr>
            <a:xfrm>
              <a:off x="1447711" y="4446656"/>
              <a:ext cx="1986418" cy="2085186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Tocilizumab</a:t>
              </a:r>
            </a:p>
            <a:p>
              <a:r>
                <a:rPr lang="en-US" sz="1400" dirty="0"/>
                <a:t>Repeat IV q8h </a:t>
              </a:r>
            </a:p>
            <a:p>
              <a:r>
                <a:rPr lang="en-US" sz="1400" dirty="0"/>
                <a:t>(up to 3 doses total)</a:t>
              </a:r>
            </a:p>
            <a:p>
              <a:endParaRPr lang="en-US" sz="1400" dirty="0"/>
            </a:p>
            <a:p>
              <a:r>
                <a:rPr lang="en-US" sz="1050" dirty="0"/>
                <a:t>For progressive symptoms after the second dose of Tocilizumab consider alternative cytokine blockade. Anakinra has been most commonly-used after tocilizumab.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EB179AD-76CE-79F2-B65B-D93077BFD40E}"/>
                </a:ext>
              </a:extLst>
            </p:cNvPr>
            <p:cNvSpPr txBox="1"/>
            <p:nvPr/>
          </p:nvSpPr>
          <p:spPr>
            <a:xfrm>
              <a:off x="4824859" y="2906037"/>
              <a:ext cx="1669380" cy="52322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Dexamethasone 10 mg PO/IV </a:t>
              </a:r>
              <a:r>
                <a:rPr lang="en-US" sz="1400" dirty="0"/>
                <a:t>q24h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732C3FB8-5CCE-2CB8-3724-0AAEBD3BCC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2619" y="3164929"/>
              <a:ext cx="2594980" cy="54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FB65EE-98DD-026C-4760-F20D6F718A16}"/>
                </a:ext>
              </a:extLst>
            </p:cNvPr>
            <p:cNvSpPr txBox="1"/>
            <p:nvPr/>
          </p:nvSpPr>
          <p:spPr>
            <a:xfrm>
              <a:off x="2589055" y="2934097"/>
              <a:ext cx="23615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If grade 1, and no improvement </a:t>
              </a:r>
            </a:p>
            <a:p>
              <a:pPr algn="ctr"/>
              <a:r>
                <a:rPr lang="en-US" sz="1200" dirty="0"/>
                <a:t>in 4 hours, consider 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772B5D2-2BA8-3790-4776-528D2FD8C79F}"/>
                </a:ext>
              </a:extLst>
            </p:cNvPr>
            <p:cNvCxnSpPr>
              <a:cxnSpLocks/>
              <a:stCxn id="9" idx="2"/>
            </p:cNvCxnSpPr>
            <p:nvPr/>
          </p:nvCxnSpPr>
          <p:spPr>
            <a:xfrm>
              <a:off x="2192619" y="2845712"/>
              <a:ext cx="0" cy="160094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F70A568-D776-8015-6399-D73B98C7A296}"/>
                </a:ext>
              </a:extLst>
            </p:cNvPr>
            <p:cNvCxnSpPr>
              <a:cxnSpLocks/>
            </p:cNvCxnSpPr>
            <p:nvPr/>
          </p:nvCxnSpPr>
          <p:spPr>
            <a:xfrm>
              <a:off x="3434218" y="4585156"/>
              <a:ext cx="8079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C7AD727-76FC-267D-4710-C4A1C96A2EE3}"/>
                </a:ext>
              </a:extLst>
            </p:cNvPr>
            <p:cNvSpPr txBox="1"/>
            <p:nvPr/>
          </p:nvSpPr>
          <p:spPr>
            <a:xfrm>
              <a:off x="4231850" y="4432756"/>
              <a:ext cx="2262132" cy="2031325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Dexamethasone </a:t>
              </a:r>
              <a:r>
                <a:rPr lang="en-US" sz="1400" dirty="0"/>
                <a:t>10-20 mg PO/IV q6h</a:t>
              </a:r>
            </a:p>
            <a:p>
              <a:r>
                <a:rPr lang="en-US" sz="1400" dirty="0"/>
                <a:t>If no improvement, escalate to Medrol below</a:t>
              </a:r>
            </a:p>
            <a:p>
              <a:endParaRPr lang="en-US" sz="1400" b="1" dirty="0"/>
            </a:p>
            <a:p>
              <a:r>
                <a:rPr lang="en-US" sz="1400" b="1" dirty="0"/>
                <a:t>Methylprednisolone </a:t>
              </a:r>
              <a:r>
                <a:rPr lang="en-US" sz="1400" dirty="0"/>
                <a:t>1000-2000 mg IV daily x 3 days and taper over 2-3 days as tolerated. </a:t>
              </a:r>
            </a:p>
          </p:txBody>
        </p:sp>
      </p:grpSp>
      <p:sp>
        <p:nvSpPr>
          <p:cNvPr id="22" name="Rectangle 4">
            <a:extLst>
              <a:ext uri="{FF2B5EF4-FFF2-40B4-BE49-F238E27FC236}">
                <a16:creationId xmlns:a16="http://schemas.microsoft.com/office/drawing/2014/main" id="{B47E5711-4C68-C4BA-D934-BF05C9485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660891"/>
            <a:ext cx="17556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0" dirty="0">
                <a:latin typeface="Calibri" panose="020F0502020204030204" pitchFamily="34" charset="0"/>
              </a:rPr>
              <a:t>v1  //last reviewed Mar 2023.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0C2EB2-5A38-474D-3E9B-58E10E28AFC9}"/>
              </a:ext>
            </a:extLst>
          </p:cNvPr>
          <p:cNvSpPr txBox="1"/>
          <p:nvPr/>
        </p:nvSpPr>
        <p:spPr>
          <a:xfrm>
            <a:off x="5881568" y="6660890"/>
            <a:ext cx="3262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1. Lee DW et al. BBMT 2019; 25: 625-638. PMID:30592986.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59E344-2EBE-4566-F294-F1F9CDFAD5DF}"/>
              </a:ext>
            </a:extLst>
          </p:cNvPr>
          <p:cNvSpPr txBox="1"/>
          <p:nvPr/>
        </p:nvSpPr>
        <p:spPr>
          <a:xfrm>
            <a:off x="6945607" y="1082690"/>
            <a:ext cx="2122191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Management</a:t>
            </a:r>
          </a:p>
          <a:p>
            <a:pPr algn="ctr"/>
            <a:r>
              <a:rPr lang="en-US" sz="1400" b="1" dirty="0"/>
              <a:t>Considerations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09E9EE-4FB8-F7DD-303C-E79C60128DEB}"/>
              </a:ext>
            </a:extLst>
          </p:cNvPr>
          <p:cNvSpPr txBox="1"/>
          <p:nvPr/>
        </p:nvSpPr>
        <p:spPr>
          <a:xfrm>
            <a:off x="6945608" y="1694543"/>
            <a:ext cx="2122192" cy="1785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Grade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For treatment centers with capability for outpatient monitoring and rapid escalation of inpatient care when needed, initial monitoring can be done outpatient.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Assess for infections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2E3233-A98E-8B85-33AA-CEB847CDBFA8}"/>
              </a:ext>
            </a:extLst>
          </p:cNvPr>
          <p:cNvSpPr txBox="1"/>
          <p:nvPr/>
        </p:nvSpPr>
        <p:spPr>
          <a:xfrm>
            <a:off x="6922498" y="3708339"/>
            <a:ext cx="2122192" cy="233910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Grade 2 - 4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Inpatient monitoring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Monitor cytokine panel and consider alternative cytokine blockade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Monitor cardiac, renal, hepatic functions, coagulopathy. If dysfunction not attributed to other causes, manage as refractory CRS.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Vigilant monitoring for infections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6E08CA-19AC-1C13-5DE2-09355D2906CC}"/>
              </a:ext>
            </a:extLst>
          </p:cNvPr>
          <p:cNvSpPr txBox="1"/>
          <p:nvPr/>
        </p:nvSpPr>
        <p:spPr>
          <a:xfrm>
            <a:off x="228601" y="6059269"/>
            <a:ext cx="8750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Consider disease debulking during CAR-T manufacturing whenever possible to reduce CRS risk.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Proactive intervention should be given early in the onset of CRS to reduce the likelihood of progression to higher grade.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Prophylactic cytokine blockade is being studied and not standard of care at this time.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3974C0-5A5D-D387-3471-F5729B427995}"/>
              </a:ext>
            </a:extLst>
          </p:cNvPr>
          <p:cNvSpPr txBox="1"/>
          <p:nvPr/>
        </p:nvSpPr>
        <p:spPr>
          <a:xfrm>
            <a:off x="3505200" y="3761601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Can add</a:t>
            </a:r>
          </a:p>
        </p:txBody>
      </p:sp>
    </p:spTree>
    <p:extLst>
      <p:ext uri="{BB962C8B-B14F-4D97-AF65-F5344CB8AC3E}">
        <p14:creationId xmlns:p14="http://schemas.microsoft.com/office/powerpoint/2010/main" val="305038313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F0A0E-5503-13AA-D02E-6DDE6626C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914400"/>
            <a:ext cx="8018069" cy="4572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</a:rPr>
              <a:t>Additional medications have been used to manage CAR-T associated severe CRS, IEC-HS (Immune effector cell associated hyperinflammatory syndrome). Use may be off label usage and not covered by insurance.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672902E-67B9-BE7E-F7D2-D3794BAD5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12492"/>
              </p:ext>
            </p:extLst>
          </p:nvPr>
        </p:nvGraphicFramePr>
        <p:xfrm>
          <a:off x="199032" y="1447800"/>
          <a:ext cx="8839199" cy="47029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7368">
                  <a:extLst>
                    <a:ext uri="{9D8B030D-6E8A-4147-A177-3AD203B41FA5}">
                      <a16:colId xmlns:a16="http://schemas.microsoft.com/office/drawing/2014/main" val="503589609"/>
                    </a:ext>
                  </a:extLst>
                </a:gridCol>
                <a:gridCol w="2822782">
                  <a:extLst>
                    <a:ext uri="{9D8B030D-6E8A-4147-A177-3AD203B41FA5}">
                      <a16:colId xmlns:a16="http://schemas.microsoft.com/office/drawing/2014/main" val="4075281300"/>
                    </a:ext>
                  </a:extLst>
                </a:gridCol>
                <a:gridCol w="4539049">
                  <a:extLst>
                    <a:ext uri="{9D8B030D-6E8A-4147-A177-3AD203B41FA5}">
                      <a16:colId xmlns:a16="http://schemas.microsoft.com/office/drawing/2014/main" val="784482002"/>
                    </a:ext>
                  </a:extLst>
                </a:gridCol>
              </a:tblGrid>
              <a:tr h="1632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Medication 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Starting Dose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Comment(s)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extLst>
                  <a:ext uri="{0D108BD9-81ED-4DB2-BD59-A6C34878D82A}">
                    <a16:rowId xmlns:a16="http://schemas.microsoft.com/office/drawing/2014/main" val="4052665287"/>
                  </a:ext>
                </a:extLst>
              </a:tr>
              <a:tr h="789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Anakinra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100 mg </a:t>
                      </a:r>
                      <a:r>
                        <a:rPr lang="en-US" sz="1200" dirty="0" err="1">
                          <a:effectLst/>
                        </a:rPr>
                        <a:t>subQ</a:t>
                      </a:r>
                      <a:r>
                        <a:rPr lang="en-US" sz="1200" dirty="0">
                          <a:effectLst/>
                        </a:rPr>
                        <a:t> BID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IV doses can be given if concerns for </a:t>
                      </a:r>
                      <a:r>
                        <a:rPr lang="en-US" sz="1200" dirty="0" err="1">
                          <a:effectLst/>
                        </a:rPr>
                        <a:t>subQ</a:t>
                      </a:r>
                      <a:r>
                        <a:rPr lang="en-US" sz="1200" dirty="0">
                          <a:effectLst/>
                        </a:rPr>
                        <a:t> absorption.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Dose up to 48 mg/kg/day and 3500 mg/day IV for 3 days have been tolerated in infection and COVID-19.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Max dose: 100 mg bolus, 2mg/kg/hr IV.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extLst>
                  <a:ext uri="{0D108BD9-81ED-4DB2-BD59-A6C34878D82A}">
                    <a16:rowId xmlns:a16="http://schemas.microsoft.com/office/drawing/2014/main" val="983208662"/>
                  </a:ext>
                </a:extLst>
              </a:tr>
              <a:tr h="183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Siltuximab </a:t>
                      </a: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11mg/kg IV over 1-hour x 1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If cytokine blockade in IL-6 strongly consider.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extLst>
                  <a:ext uri="{0D108BD9-81ED-4DB2-BD59-A6C34878D82A}">
                    <a16:rowId xmlns:a16="http://schemas.microsoft.com/office/drawing/2014/main" val="568283651"/>
                  </a:ext>
                </a:extLst>
              </a:tr>
              <a:tr h="666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Basiliximab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20 mg IV x1 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If cytokine blockade in IL-2 strongly consider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Assess response after 6 to 8 hours; for robust responses additional doses can be given 4 days after the first.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extLst>
                  <a:ext uri="{0D108BD9-81ED-4DB2-BD59-A6C34878D82A}">
                    <a16:rowId xmlns:a16="http://schemas.microsoft.com/office/drawing/2014/main" val="1413198937"/>
                  </a:ext>
                </a:extLst>
              </a:tr>
              <a:tr h="297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Etoposide</a:t>
                      </a: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150 mg/m^2 IV twice a week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Not exceeding a cumulative dose of 2 grams.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extLst>
                  <a:ext uri="{0D108BD9-81ED-4DB2-BD59-A6C34878D82A}">
                    <a16:rowId xmlns:a16="http://schemas.microsoft.com/office/drawing/2014/main" val="2682767186"/>
                  </a:ext>
                </a:extLst>
              </a:tr>
              <a:tr h="297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Ruxolitinib </a:t>
                      </a: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5mg po BID with a max of 20 mg po BID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extLst>
                  <a:ext uri="{0D108BD9-81ED-4DB2-BD59-A6C34878D82A}">
                    <a16:rowId xmlns:a16="http://schemas.microsoft.com/office/drawing/2014/main" val="3929627700"/>
                  </a:ext>
                </a:extLst>
              </a:tr>
              <a:tr h="297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Etanercept </a:t>
                      </a: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25 mg </a:t>
                      </a:r>
                      <a:r>
                        <a:rPr lang="en-US" sz="1200" b="0" i="0" dirty="0" err="1">
                          <a:effectLst/>
                          <a:latin typeface="Calibri" panose="020F0502020204030204" pitchFamily="34" charset="0"/>
                        </a:rPr>
                        <a:t>subQ</a:t>
                      </a: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 2 times a week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extLst>
                  <a:ext uri="{0D108BD9-81ED-4DB2-BD59-A6C34878D82A}">
                    <a16:rowId xmlns:a16="http://schemas.microsoft.com/office/drawing/2014/main" val="738132340"/>
                  </a:ext>
                </a:extLst>
              </a:tr>
              <a:tr h="2973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Cyclosporine </a:t>
                      </a: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trough of 200 to 250 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extLst>
                  <a:ext uri="{0D108BD9-81ED-4DB2-BD59-A6C34878D82A}">
                    <a16:rowId xmlns:a16="http://schemas.microsoft.com/office/drawing/2014/main" val="2870690846"/>
                  </a:ext>
                </a:extLst>
              </a:tr>
              <a:tr h="840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 err="1">
                          <a:effectLst/>
                          <a:latin typeface="Calibri" panose="020F0502020204030204" pitchFamily="34" charset="0"/>
                        </a:rPr>
                        <a:t>Emapalumab</a:t>
                      </a: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1 mg/kg IV 2 times a week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</a:rPr>
                        <a:t>Non-formulary treatment and may increase administration time.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If cytokine blockade in IFN-γ strongly consider.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Max Dose: 10 mg/kg IV 2 times a week.</a:t>
                      </a: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extLst>
                  <a:ext uri="{0D108BD9-81ED-4DB2-BD59-A6C34878D82A}">
                    <a16:rowId xmlns:a16="http://schemas.microsoft.com/office/drawing/2014/main" val="2911456257"/>
                  </a:ext>
                </a:extLst>
              </a:tr>
              <a:tr h="345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Cyclophosphamide**</a:t>
                      </a: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g/m^2 IV</a:t>
                      </a: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extLst>
                  <a:ext uri="{0D108BD9-81ED-4DB2-BD59-A6C34878D82A}">
                    <a16:rowId xmlns:a16="http://schemas.microsoft.com/office/drawing/2014/main" val="1968208860"/>
                  </a:ext>
                </a:extLst>
              </a:tr>
              <a:tr h="410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ATG (rabbit)**</a:t>
                      </a: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b="0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mg/kg/day IV</a:t>
                      </a:r>
                    </a:p>
                  </a:txBody>
                  <a:tcPr marL="51676" marR="5167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US" sz="12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76" marR="51676" marT="0" marB="0"/>
                </a:tc>
                <a:extLst>
                  <a:ext uri="{0D108BD9-81ED-4DB2-BD59-A6C34878D82A}">
                    <a16:rowId xmlns:a16="http://schemas.microsoft.com/office/drawing/2014/main" val="418156338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01905CEF-DE52-622F-9BD4-110AFE012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6629400"/>
            <a:ext cx="17556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0" dirty="0">
                <a:latin typeface="Calibri" panose="020F0502020204030204" pitchFamily="34" charset="0"/>
              </a:rPr>
              <a:t>v1  //last reviewed Mar 2023. 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3AB87-CEA7-7929-75FB-64ABDB113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7772400" cy="68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EAEAEA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0" i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b="1" kern="0" dirty="0">
                <a:solidFill>
                  <a:srgbClr val="000000"/>
                </a:solidFill>
                <a:cs typeface="Calibri" panose="020F0502020204030204" pitchFamily="34" charset="0"/>
              </a:rPr>
              <a:t>Options for Management of severe CRS &amp; IEC-HS*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37B4801-144D-2DCE-FDDD-20929AD01A1B}"/>
              </a:ext>
            </a:extLst>
          </p:cNvPr>
          <p:cNvSpPr txBox="1">
            <a:spLocks/>
          </p:cNvSpPr>
          <p:nvPr/>
        </p:nvSpPr>
        <p:spPr bwMode="auto">
          <a:xfrm>
            <a:off x="406042" y="6172200"/>
            <a:ext cx="801806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3200" b="0" i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1pPr>
            <a:lvl2pPr marL="860425" indent="-2936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0" i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</a:defRPr>
            </a:lvl2pPr>
            <a:lvl3pPr marL="1311275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0" i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</a:defRPr>
            </a:lvl3pPr>
            <a:lvl4pPr marL="1773238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0" i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</a:defRPr>
            </a:lvl4pPr>
            <a:lvl5pPr marL="2225675" indent="-2841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0" i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</a:defRPr>
            </a:lvl5pPr>
            <a:lvl6pPr marL="26828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6pPr>
            <a:lvl7pPr marL="31400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7pPr>
            <a:lvl8pPr marL="35972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8pPr>
            <a:lvl9pPr marL="40544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400" kern="0" dirty="0">
                <a:solidFill>
                  <a:srgbClr val="000000"/>
                </a:solidFill>
              </a:rPr>
              <a:t>** For refractory, potentially fatal severe CRS or IEC-HS where high expansion of CAR-T is detected, lymphotoxic agents such as high dose cyclophosphamide or ATG may be considered.</a:t>
            </a:r>
          </a:p>
          <a:p>
            <a:endParaRPr lang="en-US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316B4B-E975-74CB-348F-C353896165D5}"/>
              </a:ext>
            </a:extLst>
          </p:cNvPr>
          <p:cNvSpPr txBox="1"/>
          <p:nvPr/>
        </p:nvSpPr>
        <p:spPr>
          <a:xfrm>
            <a:off x="6371342" y="6611779"/>
            <a:ext cx="27029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*Hines M; Knight T; McNerney K, et al TCT 2023.</a:t>
            </a:r>
          </a:p>
        </p:txBody>
      </p:sp>
    </p:spTree>
    <p:extLst>
      <p:ext uri="{BB962C8B-B14F-4D97-AF65-F5344CB8AC3E}">
        <p14:creationId xmlns:p14="http://schemas.microsoft.com/office/powerpoint/2010/main" val="338825565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817D8CE2-F188-C223-EE08-AA3628F6BE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6"/>
          <a:stretch/>
        </p:blipFill>
        <p:spPr>
          <a:xfrm>
            <a:off x="11113" y="1824658"/>
            <a:ext cx="9144000" cy="4343400"/>
          </a:xfrm>
          <a:prstGeom prst="rect">
            <a:avLst/>
          </a:prstGeom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A13BEC41-F0E4-15F2-9EEA-11EF0EBF2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848600" cy="681658"/>
          </a:xfrm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000000"/>
                </a:solidFill>
                <a:cs typeface="Calibri" panose="020F0502020204030204" pitchFamily="34" charset="0"/>
              </a:rPr>
              <a:t>Management of ICANS associated with CAR-T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F7639AC-43A7-3424-C3F1-37F93E38D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6629400"/>
            <a:ext cx="17556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0" dirty="0">
                <a:latin typeface="Calibri" panose="020F0502020204030204" pitchFamily="34" charset="0"/>
              </a:rPr>
              <a:t>v1  //last reviewed Mar 2023.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8D69CF-3DE0-3E80-ED70-3395879534FB}"/>
              </a:ext>
            </a:extLst>
          </p:cNvPr>
          <p:cNvSpPr txBox="1"/>
          <p:nvPr/>
        </p:nvSpPr>
        <p:spPr>
          <a:xfrm>
            <a:off x="196534" y="6244187"/>
            <a:ext cx="8750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Cerebral edema should be co-managed with Neurology ICU specialists. Consider adding mannitol and lymphotoxic agents. </a:t>
            </a:r>
          </a:p>
        </p:txBody>
      </p:sp>
    </p:spTree>
    <p:extLst>
      <p:ext uri="{BB962C8B-B14F-4D97-AF65-F5344CB8AC3E}">
        <p14:creationId xmlns:p14="http://schemas.microsoft.com/office/powerpoint/2010/main" val="211017934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0D2E8-679B-A52F-06F5-CE43CA7D7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225" y="628650"/>
            <a:ext cx="8229600" cy="1143000"/>
          </a:xfrm>
        </p:spPr>
        <p:txBody>
          <a:bodyPr/>
          <a:lstStyle/>
          <a:p>
            <a:r>
              <a:rPr lang="en-US" b="1" dirty="0"/>
              <a:t>Management of Late Onset Neurotoxicity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6E7F46-6982-44C8-BE2E-778F6699A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4040188" cy="639762"/>
          </a:xfrm>
        </p:spPr>
        <p:txBody>
          <a:bodyPr/>
          <a:lstStyle/>
          <a:p>
            <a:r>
              <a:rPr lang="en-US" dirty="0"/>
              <a:t>Cranial nerve palsies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8AC52-6774-83AF-80AA-5912BCA38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230562"/>
            <a:ext cx="4040188" cy="3417888"/>
          </a:xfrm>
        </p:spPr>
        <p:txBody>
          <a:bodyPr/>
          <a:lstStyle/>
          <a:p>
            <a:r>
              <a:rPr lang="en-US" sz="2000" dirty="0"/>
              <a:t>Typically bilateral in presentation</a:t>
            </a:r>
          </a:p>
          <a:p>
            <a:r>
              <a:rPr lang="en-US" sz="2000" dirty="0"/>
              <a:t>MRI finding of cranial nerve inflammation can be seen</a:t>
            </a:r>
          </a:p>
          <a:p>
            <a:r>
              <a:rPr lang="en-US" sz="2000" dirty="0"/>
              <a:t>Steroid for severe manifestation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40CD8-49B3-C449-4645-03FE8D2C9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2590800"/>
            <a:ext cx="4041775" cy="639762"/>
          </a:xfrm>
        </p:spPr>
        <p:txBody>
          <a:bodyPr/>
          <a:lstStyle/>
          <a:p>
            <a:r>
              <a:rPr lang="en-US" dirty="0"/>
              <a:t>Parkinsonism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9C5C1F-7738-DB60-1443-3A6D5E5C4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3230562"/>
            <a:ext cx="4270375" cy="3494088"/>
          </a:xfrm>
        </p:spPr>
        <p:txBody>
          <a:bodyPr/>
          <a:lstStyle/>
          <a:p>
            <a:r>
              <a:rPr lang="en-US" sz="1800" dirty="0"/>
              <a:t>Mitigation strategy with disease debulking prior to CAR-T and early intervention for CRS has reduced incidence in clinical trials</a:t>
            </a:r>
          </a:p>
          <a:p>
            <a:r>
              <a:rPr lang="en-US" sz="1800" dirty="0"/>
              <a:t>Supportive care</a:t>
            </a:r>
          </a:p>
          <a:p>
            <a:r>
              <a:rPr lang="en-US" sz="1800" dirty="0"/>
              <a:t>Sinemet and aggressive treatment such as systemic and or intrathecal lymphotoxic drugs have not been associated with improvement, and should be considered weighing severity of symptoms and side-effects of treatments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B9B10D-B297-67E8-D32D-FF60DAF0083A}"/>
              </a:ext>
            </a:extLst>
          </p:cNvPr>
          <p:cNvSpPr txBox="1"/>
          <p:nvPr/>
        </p:nvSpPr>
        <p:spPr>
          <a:xfrm>
            <a:off x="382588" y="1189672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Typical onset 1-3 months post CAR-T infusion.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Clinical course can be prolonged. Spontaneous improvement can be seen, but can take months to &gt; 1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Understanding of optimal management continue to evolve. Management in discussion with CAR-T treatment center is recommended. </a:t>
            </a:r>
          </a:p>
        </p:txBody>
      </p:sp>
    </p:spTree>
    <p:extLst>
      <p:ext uri="{BB962C8B-B14F-4D97-AF65-F5344CB8AC3E}">
        <p14:creationId xmlns:p14="http://schemas.microsoft.com/office/powerpoint/2010/main" val="34733911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E93DE-EFE5-9EAF-F0A1-C28E80AE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cs typeface="Calibri" panose="020F0502020204030204" pitchFamily="34" charset="0"/>
              </a:rPr>
              <a:t>Management of Post CAR-T Cytopenia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7687-6607-EE80-F82C-1D2A050A1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181600"/>
            <a:ext cx="8534400" cy="762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/>
              <a:t>Antibacterial prophylaxis should be given during prolonged neutropenia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Antifungal prophylaxis should be given in month 1 post CAR-T and continued if patient is receiving chronic immunosuppressive medications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Antiviral prophylaxis and PJP prophylaxis should be continued until CD4 T cells count is persistent &gt;200. (This can take 1 year or longer.)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Prophylactic IVIG, 400 mg/kg IV, should be given monthly for IgG&lt;400 mg/dL, or for patients with IgG&lt;600 mg/dL and have frequent infections.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9AC4F3-D583-96C0-C0EC-CC4757D47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3" y="6611779"/>
            <a:ext cx="17556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0" dirty="0">
                <a:latin typeface="Calibri" panose="020F0502020204030204" pitchFamily="34" charset="0"/>
              </a:rPr>
              <a:t>v1  //last reviewed Mar 2023.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9E6BCD-3C5C-42DE-F7F1-38FAC515E936}"/>
              </a:ext>
            </a:extLst>
          </p:cNvPr>
          <p:cNvSpPr txBox="1"/>
          <p:nvPr/>
        </p:nvSpPr>
        <p:spPr>
          <a:xfrm>
            <a:off x="304800" y="1828800"/>
            <a:ext cx="1408044" cy="16004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Month 1</a:t>
            </a:r>
          </a:p>
          <a:p>
            <a:pPr algn="ctr"/>
            <a:r>
              <a:rPr lang="en-US" sz="1200" dirty="0"/>
              <a:t>Grade 3 or higher cytopenia can be common depending on cytopenia prior to CAR-T and CRS severity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2617A1-B9B9-D670-B220-A01C1435D2C9}"/>
              </a:ext>
            </a:extLst>
          </p:cNvPr>
          <p:cNvSpPr txBox="1"/>
          <p:nvPr/>
        </p:nvSpPr>
        <p:spPr>
          <a:xfrm>
            <a:off x="304800" y="3657600"/>
            <a:ext cx="1408044" cy="10464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Month 3</a:t>
            </a:r>
          </a:p>
          <a:p>
            <a:pPr algn="ctr"/>
            <a:r>
              <a:rPr lang="en-US" sz="1200" dirty="0"/>
              <a:t>Anticipate cytopenia improvement to grade 2 or less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E154FC-4998-7D8A-B595-176219D47FC3}"/>
              </a:ext>
            </a:extLst>
          </p:cNvPr>
          <p:cNvSpPr txBox="1"/>
          <p:nvPr/>
        </p:nvSpPr>
        <p:spPr>
          <a:xfrm>
            <a:off x="3127861" y="1413938"/>
            <a:ext cx="1408044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Evaluations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DF4874-5A07-86FC-4353-52551DE84154}"/>
              </a:ext>
            </a:extLst>
          </p:cNvPr>
          <p:cNvSpPr txBox="1"/>
          <p:nvPr/>
        </p:nvSpPr>
        <p:spPr>
          <a:xfrm>
            <a:off x="6477000" y="1425970"/>
            <a:ext cx="1408044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Management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43AD57-262B-B7F3-D2D4-22D4818A64FA}"/>
              </a:ext>
            </a:extLst>
          </p:cNvPr>
          <p:cNvSpPr txBox="1"/>
          <p:nvPr/>
        </p:nvSpPr>
        <p:spPr>
          <a:xfrm>
            <a:off x="2133600" y="1835031"/>
            <a:ext cx="3276600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Rule out persistent or recurrent inflammation: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CRP, ferritin, bone marrow biopsy</a:t>
            </a:r>
          </a:p>
          <a:p>
            <a:r>
              <a:rPr lang="en-US" sz="1200" dirty="0"/>
              <a:t>Rule out nutritional deficiencies: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Iron studies, pernicious anemia eval, copper, zinc</a:t>
            </a:r>
          </a:p>
          <a:p>
            <a:r>
              <a:rPr lang="en-US" sz="1200" dirty="0"/>
              <a:t>Rule out infection: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PCR for CMV, EBV, parvovirus B19, HHV6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F9643F-BBF8-9194-F330-747774A5F71A}"/>
              </a:ext>
            </a:extLst>
          </p:cNvPr>
          <p:cNvSpPr txBox="1"/>
          <p:nvPr/>
        </p:nvSpPr>
        <p:spPr>
          <a:xfrm>
            <a:off x="2137611" y="3657600"/>
            <a:ext cx="3276600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Rule out nutritional deficiencies and infections as above if not tested earlier</a:t>
            </a:r>
          </a:p>
          <a:p>
            <a:r>
              <a:rPr lang="en-US" sz="1200" dirty="0"/>
              <a:t>Rule out persistent or recurrent inflammation: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CRP, ferritin </a:t>
            </a:r>
          </a:p>
          <a:p>
            <a:r>
              <a:rPr lang="en-US" sz="1200" dirty="0"/>
              <a:t>Rule out MDS, T-MN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Bone marrow biopsy with cytogenetic testing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11CDC5-784C-81A1-029B-A58CE78567BE}"/>
              </a:ext>
            </a:extLst>
          </p:cNvPr>
          <p:cNvSpPr txBox="1"/>
          <p:nvPr/>
        </p:nvSpPr>
        <p:spPr>
          <a:xfrm>
            <a:off x="5562600" y="1838392"/>
            <a:ext cx="3276600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IEC-HS identified, consider anakinra, add steroid if refractory. Escalate immunosuppressive agents if refractory.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nutritional deficiencies or infections identified, treat as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Continue blood count monitoring and transfusion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Variable success with growth factor and thrombopoietin mimetics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759868-9BBF-1A83-1361-F46CB4D65885}"/>
              </a:ext>
            </a:extLst>
          </p:cNvPr>
          <p:cNvSpPr txBox="1"/>
          <p:nvPr/>
        </p:nvSpPr>
        <p:spPr>
          <a:xfrm>
            <a:off x="5562600" y="3657600"/>
            <a:ext cx="3276600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MDS and T-MN is ruled out, consider stem cell boost in patients with grade 3 or higher cytopenia and who have stem cells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50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ormalWhite-sample">
  <a:themeElements>
    <a:clrScheme name="FormalWhite-s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rmalWhite-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rmalWhite-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malWhite-s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8">
        <a:dk1>
          <a:srgbClr val="000000"/>
        </a:dk1>
        <a:lt1>
          <a:srgbClr val="FFFFFF"/>
        </a:lt1>
        <a:dk2>
          <a:srgbClr val="0066FF"/>
        </a:dk2>
        <a:lt2>
          <a:srgbClr val="808080"/>
        </a:lt2>
        <a:accent1>
          <a:srgbClr val="FF66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0B9E7"/>
        </a:accent6>
        <a:hlink>
          <a:srgbClr val="FF0000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1131</Words>
  <Application>Microsoft Macintosh PowerPoint</Application>
  <PresentationFormat>On-screen Show (4:3)</PresentationFormat>
  <Paragraphs>133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Tahoma</vt:lpstr>
      <vt:lpstr>FormalWhite-sample</vt:lpstr>
      <vt:lpstr>PowerPoint Presentation</vt:lpstr>
      <vt:lpstr>PowerPoint Presentation</vt:lpstr>
      <vt:lpstr>PowerPoint Presentation</vt:lpstr>
      <vt:lpstr>Management of ICANS associated with CAR-T</vt:lpstr>
      <vt:lpstr>Management of Late Onset Neurotoxicity</vt:lpstr>
      <vt:lpstr>Management of Post CAR-T Cytopenia</vt:lpstr>
    </vt:vector>
  </TitlesOfParts>
  <Company>Mayo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Mayo</dc:creator>
  <cp:lastModifiedBy>vincerk@gmail.com</cp:lastModifiedBy>
  <cp:revision>60</cp:revision>
  <dcterms:created xsi:type="dcterms:W3CDTF">2010-02-09T23:39:30Z</dcterms:created>
  <dcterms:modified xsi:type="dcterms:W3CDTF">2023-06-02T13:14:36Z</dcterms:modified>
</cp:coreProperties>
</file>